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9" r:id="rId2"/>
    <p:sldId id="300" r:id="rId3"/>
    <p:sldId id="30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2" autoAdjust="0"/>
    <p:restoredTop sz="90909" autoAdjust="0"/>
  </p:normalViewPr>
  <p:slideViewPr>
    <p:cSldViewPr snapToGrid="0">
      <p:cViewPr varScale="1">
        <p:scale>
          <a:sx n="62" d="100"/>
          <a:sy n="62" d="100"/>
        </p:scale>
        <p:origin x="9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FD74F4B0-AACB-4E44-B904-13EC02D7EB4A}"/>
    <pc:docChg chg="delSld modSld">
      <pc:chgData name="Jennie Kerwin" userId="89cc6116eb6c0dac" providerId="LiveId" clId="{FD74F4B0-AACB-4E44-B904-13EC02D7EB4A}" dt="2020-04-08T17:01:47.496" v="20" actId="6549"/>
      <pc:docMkLst>
        <pc:docMk/>
      </pc:docMkLst>
      <pc:sldChg chg="modSp">
        <pc:chgData name="Jennie Kerwin" userId="89cc6116eb6c0dac" providerId="LiveId" clId="{FD74F4B0-AACB-4E44-B904-13EC02D7EB4A}" dt="2020-04-08T17:01:40.085" v="18" actId="6549"/>
        <pc:sldMkLst>
          <pc:docMk/>
          <pc:sldMk cId="2047842423" sldId="279"/>
        </pc:sldMkLst>
        <pc:spChg chg="mod">
          <ac:chgData name="Jennie Kerwin" userId="89cc6116eb6c0dac" providerId="LiveId" clId="{FD74F4B0-AACB-4E44-B904-13EC02D7EB4A}" dt="2020-04-08T17:01:40.085" v="18" actId="6549"/>
          <ac:spMkLst>
            <pc:docMk/>
            <pc:sldMk cId="2047842423" sldId="279"/>
            <ac:spMk id="12" creationId="{B69677ED-5C54-4353-B94F-C526DD00205C}"/>
          </ac:spMkLst>
        </pc:spChg>
      </pc:sldChg>
      <pc:sldChg chg="del">
        <pc:chgData name="Jennie Kerwin" userId="89cc6116eb6c0dac" providerId="LiveId" clId="{FD74F4B0-AACB-4E44-B904-13EC02D7EB4A}" dt="2020-04-08T17:01:26.790" v="15" actId="2696"/>
        <pc:sldMkLst>
          <pc:docMk/>
          <pc:sldMk cId="3262603198" sldId="280"/>
        </pc:sldMkLst>
      </pc:sldChg>
      <pc:sldChg chg="del">
        <pc:chgData name="Jennie Kerwin" userId="89cc6116eb6c0dac" providerId="LiveId" clId="{FD74F4B0-AACB-4E44-B904-13EC02D7EB4A}" dt="2020-04-08T17:01:16.071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FD74F4B0-AACB-4E44-B904-13EC02D7EB4A}" dt="2020-04-08T17:01:16.352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FD74F4B0-AACB-4E44-B904-13EC02D7EB4A}" dt="2020-04-08T17:01:15.743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FD74F4B0-AACB-4E44-B904-13EC02D7EB4A}" dt="2020-04-08T17:01:25.636" v="13" actId="2696"/>
        <pc:sldMkLst>
          <pc:docMk/>
          <pc:sldMk cId="2814342108" sldId="291"/>
        </pc:sldMkLst>
      </pc:sldChg>
      <pc:sldChg chg="del">
        <pc:chgData name="Jennie Kerwin" userId="89cc6116eb6c0dac" providerId="LiveId" clId="{FD74F4B0-AACB-4E44-B904-13EC02D7EB4A}" dt="2020-04-08T17:01:26.307" v="14" actId="2696"/>
        <pc:sldMkLst>
          <pc:docMk/>
          <pc:sldMk cId="335947946" sldId="292"/>
        </pc:sldMkLst>
      </pc:sldChg>
      <pc:sldChg chg="del">
        <pc:chgData name="Jennie Kerwin" userId="89cc6116eb6c0dac" providerId="LiveId" clId="{FD74F4B0-AACB-4E44-B904-13EC02D7EB4A}" dt="2020-04-08T17:01:23.420" v="7" actId="2696"/>
        <pc:sldMkLst>
          <pc:docMk/>
          <pc:sldMk cId="1503099124" sldId="293"/>
        </pc:sldMkLst>
      </pc:sldChg>
      <pc:sldChg chg="del">
        <pc:chgData name="Jennie Kerwin" userId="89cc6116eb6c0dac" providerId="LiveId" clId="{FD74F4B0-AACB-4E44-B904-13EC02D7EB4A}" dt="2020-04-08T17:01:18.037" v="5" actId="2696"/>
        <pc:sldMkLst>
          <pc:docMk/>
          <pc:sldMk cId="2604034330" sldId="294"/>
        </pc:sldMkLst>
      </pc:sldChg>
      <pc:sldChg chg="del">
        <pc:chgData name="Jennie Kerwin" userId="89cc6116eb6c0dac" providerId="LiveId" clId="{FD74F4B0-AACB-4E44-B904-13EC02D7EB4A}" dt="2020-04-08T17:01:23.810" v="8" actId="2696"/>
        <pc:sldMkLst>
          <pc:docMk/>
          <pc:sldMk cId="2166076257" sldId="296"/>
        </pc:sldMkLst>
      </pc:sldChg>
      <pc:sldChg chg="del">
        <pc:chgData name="Jennie Kerwin" userId="89cc6116eb6c0dac" providerId="LiveId" clId="{FD74F4B0-AACB-4E44-B904-13EC02D7EB4A}" dt="2020-04-08T17:01:22.375" v="6" actId="2696"/>
        <pc:sldMkLst>
          <pc:docMk/>
          <pc:sldMk cId="3797056719" sldId="298"/>
        </pc:sldMkLst>
      </pc:sldChg>
      <pc:sldChg chg="del">
        <pc:chgData name="Jennie Kerwin" userId="89cc6116eb6c0dac" providerId="LiveId" clId="{FD74F4B0-AACB-4E44-B904-13EC02D7EB4A}" dt="2020-04-08T17:01:16.648" v="3" actId="2696"/>
        <pc:sldMkLst>
          <pc:docMk/>
          <pc:sldMk cId="1927779238" sldId="299"/>
        </pc:sldMkLst>
      </pc:sldChg>
      <pc:sldChg chg="modSp">
        <pc:chgData name="Jennie Kerwin" userId="89cc6116eb6c0dac" providerId="LiveId" clId="{FD74F4B0-AACB-4E44-B904-13EC02D7EB4A}" dt="2020-04-08T17:01:43.657" v="19" actId="6549"/>
        <pc:sldMkLst>
          <pc:docMk/>
          <pc:sldMk cId="1875850822" sldId="300"/>
        </pc:sldMkLst>
        <pc:spChg chg="mod">
          <ac:chgData name="Jennie Kerwin" userId="89cc6116eb6c0dac" providerId="LiveId" clId="{FD74F4B0-AACB-4E44-B904-13EC02D7EB4A}" dt="2020-04-08T17:01:43.657" v="19" actId="6549"/>
          <ac:spMkLst>
            <pc:docMk/>
            <pc:sldMk cId="1875850822" sldId="300"/>
            <ac:spMk id="12" creationId="{B69677ED-5C54-4353-B94F-C526DD00205C}"/>
          </ac:spMkLst>
        </pc:spChg>
      </pc:sldChg>
      <pc:sldChg chg="modSp modNotesTx">
        <pc:chgData name="Jennie Kerwin" userId="89cc6116eb6c0dac" providerId="LiveId" clId="{FD74F4B0-AACB-4E44-B904-13EC02D7EB4A}" dt="2020-04-08T17:01:47.496" v="20" actId="6549"/>
        <pc:sldMkLst>
          <pc:docMk/>
          <pc:sldMk cId="4079938823" sldId="301"/>
        </pc:sldMkLst>
        <pc:spChg chg="mod">
          <ac:chgData name="Jennie Kerwin" userId="89cc6116eb6c0dac" providerId="LiveId" clId="{FD74F4B0-AACB-4E44-B904-13EC02D7EB4A}" dt="2020-04-08T17:01:47.496" v="20" actId="6549"/>
          <ac:spMkLst>
            <pc:docMk/>
            <pc:sldMk cId="4079938823" sldId="301"/>
            <ac:spMk id="12" creationId="{B69677ED-5C54-4353-B94F-C526DD00205C}"/>
          </ac:spMkLst>
        </pc:spChg>
      </pc:sldChg>
      <pc:sldChg chg="del">
        <pc:chgData name="Jennie Kerwin" userId="89cc6116eb6c0dac" providerId="LiveId" clId="{FD74F4B0-AACB-4E44-B904-13EC02D7EB4A}" dt="2020-04-08T17:01:24.153" v="9" actId="2696"/>
        <pc:sldMkLst>
          <pc:docMk/>
          <pc:sldMk cId="2468177644" sldId="302"/>
        </pc:sldMkLst>
      </pc:sldChg>
      <pc:sldChg chg="del">
        <pc:chgData name="Jennie Kerwin" userId="89cc6116eb6c0dac" providerId="LiveId" clId="{FD74F4B0-AACB-4E44-B904-13EC02D7EB4A}" dt="2020-04-08T17:01:24.886" v="11" actId="2696"/>
        <pc:sldMkLst>
          <pc:docMk/>
          <pc:sldMk cId="2561744960" sldId="303"/>
        </pc:sldMkLst>
      </pc:sldChg>
      <pc:sldChg chg="del">
        <pc:chgData name="Jennie Kerwin" userId="89cc6116eb6c0dac" providerId="LiveId" clId="{FD74F4B0-AACB-4E44-B904-13EC02D7EB4A}" dt="2020-04-08T17:01:24.496" v="10" actId="2696"/>
        <pc:sldMkLst>
          <pc:docMk/>
          <pc:sldMk cId="3502030068" sldId="306"/>
        </pc:sldMkLst>
      </pc:sldChg>
      <pc:sldChg chg="del">
        <pc:chgData name="Jennie Kerwin" userId="89cc6116eb6c0dac" providerId="LiveId" clId="{FD74F4B0-AACB-4E44-B904-13EC02D7EB4A}" dt="2020-04-08T17:01:25.277" v="12" actId="2696"/>
        <pc:sldMkLst>
          <pc:docMk/>
          <pc:sldMk cId="3502030068" sldId="307"/>
        </pc:sldMkLst>
      </pc:sldChg>
      <pc:sldChg chg="del">
        <pc:chgData name="Jennie Kerwin" userId="89cc6116eb6c0dac" providerId="LiveId" clId="{FD74F4B0-AACB-4E44-B904-13EC02D7EB4A}" dt="2020-04-08T17:01:16.992" v="4" actId="2696"/>
        <pc:sldMkLst>
          <pc:docMk/>
          <pc:sldMk cId="1991125980" sldId="308"/>
        </pc:sldMkLst>
      </pc:sldChg>
      <pc:sldChg chg="del">
        <pc:chgData name="Jennie Kerwin" userId="89cc6116eb6c0dac" providerId="LiveId" clId="{FD74F4B0-AACB-4E44-B904-13EC02D7EB4A}" dt="2020-04-08T17:01:27.680" v="16" actId="2696"/>
        <pc:sldMkLst>
          <pc:docMk/>
          <pc:sldMk cId="4285578987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14/04/2020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4-math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BBFE8F-66E1-4977-8C67-4A7F1ED7241C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6.m4a"/><Relationship Id="rId3" Type="http://schemas.openxmlformats.org/officeDocument/2006/relationships/audio" Target="NULL" TargetMode="External"/><Relationship Id="rId7" Type="http://schemas.microsoft.com/office/2007/relationships/media" Target="../media/media5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media" Target="../media/media4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notesSlide" Target="../notesSlides/notesSlide1.xml"/><Relationship Id="rId4" Type="http://schemas.microsoft.com/office/2007/relationships/media" Target="../media/media2.m4a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2.m4a"/><Relationship Id="rId13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microsoft.com/office/2007/relationships/media" Target="../media/media11.m4a"/><Relationship Id="rId12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media" Target="../media/media10.m4a"/><Relationship Id="rId11" Type="http://schemas.openxmlformats.org/officeDocument/2006/relationships/notesSlide" Target="../notesSlides/notesSlide3.xml"/><Relationship Id="rId5" Type="http://schemas.microsoft.com/office/2007/relationships/media" Target="../media/media9.m4a"/><Relationship Id="rId10" Type="http://schemas.openxmlformats.org/officeDocument/2006/relationships/slideLayout" Target="../slideLayouts/slideLayout12.xml"/><Relationship Id="rId4" Type="http://schemas.microsoft.com/office/2007/relationships/media" Target="../media/media8.m4a"/><Relationship Id="rId9" Type="http://schemas.microsoft.com/office/2007/relationships/media" Target="../media/media1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and subtract 0.1 and 1 to/from numbers with 1 decimal place.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567512"/>
              </p:ext>
            </p:extLst>
          </p:nvPr>
        </p:nvGraphicFramePr>
        <p:xfrm>
          <a:off x="1289885" y="748903"/>
          <a:ext cx="5431210" cy="4852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60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3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2000" y="82893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2000" y="8280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2000" y="8280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2000" y="8280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30981" y="1568229"/>
            <a:ext cx="6422482" cy="3990360"/>
            <a:chOff x="-63636" y="1010910"/>
            <a:chExt cx="6422482" cy="3990360"/>
          </a:xfrm>
        </p:grpSpPr>
        <p:sp>
          <p:nvSpPr>
            <p:cNvPr id="17" name="Speech Bubble: Rectangle with Corners Rounded 14">
              <a:extLst>
                <a:ext uri="{FF2B5EF4-FFF2-40B4-BE49-F238E27FC236}">
                  <a16:creationId xmlns:a16="http://schemas.microsoft.com/office/drawing/2014/main" id="{DB9E29E8-CA16-4472-9224-9EDC2178042C}"/>
                </a:ext>
              </a:extLst>
            </p:cNvPr>
            <p:cNvSpPr/>
            <p:nvPr/>
          </p:nvSpPr>
          <p:spPr>
            <a:xfrm>
              <a:off x="-63636" y="1010910"/>
              <a:ext cx="6422482" cy="3990360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The numbers in this grid go up in steps of </a:t>
              </a:r>
              <a:r>
                <a:rPr lang="en-GB" sz="2000" b="1" dirty="0">
                  <a:solidFill>
                    <a:srgbClr val="FFFF00"/>
                  </a:solidFill>
                </a:rPr>
                <a:t>0.1 </a:t>
              </a:r>
              <a:r>
                <a:rPr lang="en-GB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instead of steps of 1.</a:t>
              </a:r>
            </a:p>
            <a:p>
              <a:pPr algn="ctr"/>
              <a:r>
                <a:rPr lang="en-GB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What number will be at the end of the row?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8121" y="1812902"/>
              <a:ext cx="988324" cy="5090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192636" y="3282633"/>
            <a:ext cx="2822410" cy="122920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along to find out…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92000" y="8280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2000" y="8280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8280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12000" y="8280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2000" y="8280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0000" y="82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2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300000" y="1568229"/>
            <a:ext cx="2822410" cy="1229209"/>
          </a:xfrm>
          <a:prstGeom prst="wedgeEllipseCallout">
            <a:avLst>
              <a:gd name="adj1" fmla="val -31573"/>
              <a:gd name="adj2" fmla="val -7637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That’s </a:t>
            </a:r>
            <a:r>
              <a:rPr lang="en-GB" sz="2000" b="1" dirty="0">
                <a:solidFill>
                  <a:srgbClr val="C00000"/>
                </a:solidFill>
              </a:rPr>
              <a:t>one</a:t>
            </a:r>
            <a:r>
              <a:rPr lang="en-GB" sz="2000" b="1" dirty="0">
                <a:solidFill>
                  <a:srgbClr val="253746"/>
                </a:solidFill>
              </a:rPr>
              <a:t> at the end … NOT </a:t>
            </a:r>
            <a:r>
              <a:rPr lang="en-GB" sz="2000" b="1" i="1" dirty="0">
                <a:solidFill>
                  <a:srgbClr val="253746"/>
                </a:solidFill>
              </a:rPr>
              <a:t>zero point ten</a:t>
            </a:r>
            <a:r>
              <a:rPr lang="en-GB" sz="2000" b="1" dirty="0">
                <a:solidFill>
                  <a:srgbClr val="253746"/>
                </a:solidFill>
              </a:rPr>
              <a:t>!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60DBB26F-7655-405A-AAD7-7A60D7F89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94320" y="587732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6A589377-D38C-4086-870E-4042237905F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014" end="933.117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23926" y="1573233"/>
            <a:ext cx="609600" cy="609600"/>
          </a:xfrm>
          <a:prstGeom prst="rect">
            <a:avLst/>
          </a:prstGeom>
        </p:spPr>
      </p:pic>
      <p:pic>
        <p:nvPicPr>
          <p:cNvPr id="6" name="0.6">
            <a:hlinkClick r:id="" action="ppaction://media"/>
            <a:extLst>
              <a:ext uri="{FF2B5EF4-FFF2-40B4-BE49-F238E27FC236}">
                <a16:creationId xmlns:a16="http://schemas.microsoft.com/office/drawing/2014/main" id="{3ADA7FB1-83FB-4783-8CF3-AC84C420FA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783" end="1031.879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23926" y="2761281"/>
            <a:ext cx="609600" cy="609600"/>
          </a:xfrm>
          <a:prstGeom prst="rect">
            <a:avLst/>
          </a:prstGeom>
        </p:spPr>
      </p:pic>
      <p:pic>
        <p:nvPicPr>
          <p:cNvPr id="27" name="0.7">
            <a:hlinkClick r:id="" action="ppaction://media"/>
            <a:extLst>
              <a:ext uri="{FF2B5EF4-FFF2-40B4-BE49-F238E27FC236}">
                <a16:creationId xmlns:a16="http://schemas.microsoft.com/office/drawing/2014/main" id="{F7D44BA8-FB30-43F5-B24C-A3F04F0D4D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560" end="1014.907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9120" y="3644529"/>
            <a:ext cx="609600" cy="609600"/>
          </a:xfrm>
          <a:prstGeom prst="rect">
            <a:avLst/>
          </a:prstGeom>
        </p:spPr>
      </p:pic>
      <p:pic>
        <p:nvPicPr>
          <p:cNvPr id="28" name="0.8">
            <a:hlinkClick r:id="" action="ppaction://media"/>
            <a:extLst>
              <a:ext uri="{FF2B5EF4-FFF2-40B4-BE49-F238E27FC236}">
                <a16:creationId xmlns:a16="http://schemas.microsoft.com/office/drawing/2014/main" id="{D1EFE84E-28D5-4C57-8733-56C1FF4A24A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7">
                  <p14:trim st="678" end="670.668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25924" y="4820953"/>
            <a:ext cx="609600" cy="609600"/>
          </a:xfrm>
          <a:prstGeom prst="rect">
            <a:avLst/>
          </a:prstGeom>
        </p:spPr>
      </p:pic>
      <p:pic>
        <p:nvPicPr>
          <p:cNvPr id="29" name="0.9">
            <a:hlinkClick r:id="" action="ppaction://media"/>
            <a:extLst>
              <a:ext uri="{FF2B5EF4-FFF2-40B4-BE49-F238E27FC236}">
                <a16:creationId xmlns:a16="http://schemas.microsoft.com/office/drawing/2014/main" id="{D5E21E72-7E3B-4874-8931-04ECE996D5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602" end="1087.3129"/>
                  <p14:fade in="750"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09818" y="5692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253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68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74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17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" grpId="0"/>
      <p:bldP spid="13" grpId="0"/>
      <p:bldP spid="14" grpId="0"/>
      <p:bldP spid="15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and subtract 0.1 and 1 to/from numbers with 1 decimal place.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384913"/>
              </p:ext>
            </p:extLst>
          </p:nvPr>
        </p:nvGraphicFramePr>
        <p:xfrm>
          <a:off x="995417" y="847073"/>
          <a:ext cx="5431210" cy="4852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60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3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7532" y="92710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7532" y="926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7532" y="926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7532" y="926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0.4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66327" y="2260436"/>
            <a:ext cx="2822410" cy="1256529"/>
          </a:xfrm>
          <a:prstGeom prst="wedgeEllipseCallout">
            <a:avLst>
              <a:gd name="adj1" fmla="val 5904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will be the first 3 numbers in the next row?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97532" y="926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7532" y="926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77532" y="926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17532" y="926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57532" y="926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05532" y="926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7532" y="139417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77532" y="1394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7532" y="1394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1.3</a:t>
            </a:r>
          </a:p>
        </p:txBody>
      </p:sp>
      <p:sp>
        <p:nvSpPr>
          <p:cNvPr id="3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026328" y="3770170"/>
            <a:ext cx="3196366" cy="837686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will be at the end of the row?</a:t>
            </a:r>
          </a:p>
        </p:txBody>
      </p:sp>
      <p:sp>
        <p:nvSpPr>
          <p:cNvPr id="3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37341" y="2316659"/>
            <a:ext cx="2822410" cy="837686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along to check.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57532" y="1394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97532" y="1394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37532" y="1394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77532" y="1394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17532" y="1394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57532" y="139417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05532" y="1394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0981" y="2416168"/>
            <a:ext cx="4392032" cy="2060668"/>
          </a:xfrm>
          <a:prstGeom prst="wedgeEllipseCallout">
            <a:avLst>
              <a:gd name="adj1" fmla="val -54836"/>
              <a:gd name="adj2" fmla="val -514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On a 1–100 grid, when we move down the grid,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we add 10.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Going down, what do we add on </a:t>
            </a:r>
            <a:r>
              <a:rPr lang="en-GB" sz="2000" b="1" i="1" dirty="0">
                <a:solidFill>
                  <a:srgbClr val="253746"/>
                </a:solidFill>
              </a:rPr>
              <a:t>this</a:t>
            </a:r>
            <a:r>
              <a:rPr lang="en-GB" sz="2000" b="1" dirty="0">
                <a:solidFill>
                  <a:srgbClr val="253746"/>
                </a:solidFill>
              </a:rPr>
              <a:t> grid?</a:t>
            </a:r>
          </a:p>
        </p:txBody>
      </p:sp>
      <p:sp>
        <p:nvSpPr>
          <p:cNvPr id="4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29211" y="4273128"/>
            <a:ext cx="3308130" cy="1229209"/>
          </a:xfrm>
          <a:prstGeom prst="wedgeEllipseCallout">
            <a:avLst>
              <a:gd name="adj1" fmla="val 54680"/>
              <a:gd name="adj2" fmla="val -3775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will be in the very last square of the grid?</a:t>
            </a:r>
          </a:p>
        </p:txBody>
      </p:sp>
      <p:sp>
        <p:nvSpPr>
          <p:cNvPr id="4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307218" y="3366146"/>
            <a:ext cx="2804958" cy="1713397"/>
          </a:xfrm>
          <a:prstGeom prst="wedgeEllipseCallout">
            <a:avLst>
              <a:gd name="adj1" fmla="val 40302"/>
              <a:gd name="adj2" fmla="val 6950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down the right-hand (ones) column  to check..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07089" y="1862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05532" y="2366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05532" y="2834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532" y="3302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05532" y="3788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05532" y="4292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05532" y="4760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33532" y="52281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7585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/>
      <p:bldP spid="28" grpId="0"/>
      <p:bldP spid="29" grpId="0"/>
      <p:bldP spid="30" grpId="0" animBg="1"/>
      <p:bldP spid="30" grpId="1" animBg="1"/>
      <p:bldP spid="31" grpId="0" animBg="1"/>
      <p:bldP spid="31" grpId="1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>
                <a:solidFill>
                  <a:srgbClr val="5B9BD5">
                    <a:lumMod val="75000"/>
                  </a:srgbClr>
                </a:solidFill>
              </a:rPr>
              <a:t>Add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and subtract 0.1 and 1 to/from numbers with 1 decimal place.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61465"/>
              </p:ext>
            </p:extLst>
          </p:nvPr>
        </p:nvGraphicFramePr>
        <p:xfrm>
          <a:off x="2968030" y="906069"/>
          <a:ext cx="5431210" cy="47328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60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3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31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2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10145" y="98609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0145" y="985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0145" y="985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30145" y="985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70145" y="985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0145" y="985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50145" y="985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0145" y="985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30145" y="985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0.9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78145" y="985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10145" y="145316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50145" y="1453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90145" y="1453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0145" y="1453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70145" y="1453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10145" y="1453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50145" y="1453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90145" y="1453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30145" y="1453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78145" y="1453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79702" y="1921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78145" y="2425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78145" y="2893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78145" y="3361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78145" y="3847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78145" y="4351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78145" y="4819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06145" y="52871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70145" y="1921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2.5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5870" y="3429000"/>
            <a:ext cx="4386420" cy="2417196"/>
            <a:chOff x="236287" y="2870708"/>
            <a:chExt cx="3381222" cy="1255557"/>
          </a:xfrm>
        </p:grpSpPr>
        <p:sp>
          <p:nvSpPr>
            <p:cNvPr id="19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59581" y="2870708"/>
              <a:ext cx="3157928" cy="1255557"/>
            </a:xfrm>
            <a:prstGeom prst="wedgeEllipseCallout">
              <a:avLst>
                <a:gd name="adj1" fmla="val -53490"/>
                <a:gd name="adj2" fmla="val 49033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What numbers are to the </a:t>
              </a:r>
              <a:r>
                <a:rPr lang="en-GB" sz="2000" b="1" dirty="0">
                  <a:solidFill>
                    <a:srgbClr val="FF0000"/>
                  </a:solidFill>
                </a:rPr>
                <a:t>right, left and below 2.5</a:t>
              </a:r>
              <a:r>
                <a:rPr lang="en-GB" sz="2000" b="1" dirty="0">
                  <a:solidFill>
                    <a:srgbClr val="253746"/>
                  </a:solidFill>
                </a:rPr>
                <a:t>?</a:t>
              </a:r>
              <a:br>
                <a:rPr lang="en-GB" sz="2000" b="1" dirty="0">
                  <a:solidFill>
                    <a:srgbClr val="253746"/>
                  </a:solidFill>
                </a:rPr>
              </a:br>
              <a:r>
                <a:rPr lang="en-GB" sz="2000" b="1" dirty="0">
                  <a:solidFill>
                    <a:srgbClr val="253746"/>
                  </a:solidFill>
                </a:rPr>
                <a:t>Write an addition or subtraction sentence to show how 2.5 is changed in each calculation.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287" y="3282311"/>
              <a:ext cx="710182" cy="2917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5438596" y="2901716"/>
            <a:ext cx="1502334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b="1" dirty="0"/>
              <a:t>2.5 + 0.1 = </a:t>
            </a:r>
            <a:r>
              <a:rPr lang="en-GB" b="1" dirty="0">
                <a:solidFill>
                  <a:srgbClr val="FF0000"/>
                </a:solidFill>
              </a:rPr>
              <a:t>2.6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6785" y="3573495"/>
            <a:ext cx="1511952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b="1" dirty="0"/>
              <a:t>2.5 - 0.1 = </a:t>
            </a:r>
            <a:r>
              <a:rPr lang="en-GB" b="1" dirty="0">
                <a:solidFill>
                  <a:srgbClr val="FF0000"/>
                </a:solidFill>
              </a:rPr>
              <a:t>2.4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98978" y="4217907"/>
            <a:ext cx="1334020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b="1" dirty="0"/>
              <a:t>2.5 + 1 = </a:t>
            </a:r>
            <a:r>
              <a:rPr lang="en-GB" b="1" dirty="0">
                <a:solidFill>
                  <a:srgbClr val="FF0000"/>
                </a:solidFill>
              </a:rPr>
              <a:t>3.5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10145" y="1921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2.6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30145" y="1921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2.4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70145" y="2425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3.5</a:t>
            </a:r>
          </a:p>
        </p:txBody>
      </p:sp>
      <p:sp>
        <p:nvSpPr>
          <p:cNvPr id="6" name="Rectangle 5"/>
          <p:cNvSpPr/>
          <p:nvPr/>
        </p:nvSpPr>
        <p:spPr>
          <a:xfrm>
            <a:off x="6779345" y="2371166"/>
            <a:ext cx="522000" cy="46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7322945" y="4315166"/>
            <a:ext cx="522000" cy="46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3521345" y="2857166"/>
            <a:ext cx="522000" cy="46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0" name="Group 59"/>
          <p:cNvGrpSpPr/>
          <p:nvPr/>
        </p:nvGrpSpPr>
        <p:grpSpPr>
          <a:xfrm>
            <a:off x="514936" y="3573496"/>
            <a:ext cx="3659557" cy="1826224"/>
            <a:chOff x="1454743" y="2797031"/>
            <a:chExt cx="3659557" cy="1826224"/>
          </a:xfrm>
        </p:grpSpPr>
        <p:sp>
          <p:nvSpPr>
            <p:cNvPr id="61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1454743" y="2926944"/>
              <a:ext cx="3659557" cy="1696311"/>
            </a:xfrm>
            <a:prstGeom prst="wedgeEllipseCallout">
              <a:avLst>
                <a:gd name="adj1" fmla="val 38937"/>
                <a:gd name="adj2" fmla="val 79454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253746"/>
                </a:solidFill>
              </a:endParaRPr>
            </a:p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What numbers would go in the highlighted squares? How can you find them?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3939" y="2797031"/>
              <a:ext cx="988324" cy="5653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29218" y="1918031"/>
            <a:ext cx="2264255" cy="678272"/>
          </a:xfrm>
          <a:prstGeom prst="wedgeEllipseCallout">
            <a:avLst>
              <a:gd name="adj1" fmla="val -8843"/>
              <a:gd name="adj2" fmla="val -3006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check...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90145" y="2425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3.8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30145" y="4351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7.9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550145" y="28931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4.2</a:t>
            </a:r>
          </a:p>
        </p:txBody>
      </p:sp>
      <p:pic>
        <p:nvPicPr>
          <p:cNvPr id="16" name="lesson ender">
            <a:hlinkClick r:id="" action="ppaction://media"/>
            <a:extLst>
              <a:ext uri="{FF2B5EF4-FFF2-40B4-BE49-F238E27FC236}">
                <a16:creationId xmlns:a16="http://schemas.microsoft.com/office/drawing/2014/main" id="{23A060A0-CE3C-44C3-8113-0F3A173F1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21125" y="5638881"/>
            <a:ext cx="609600" cy="609600"/>
          </a:xfrm>
          <a:prstGeom prst="rect">
            <a:avLst/>
          </a:prstGeom>
        </p:spPr>
      </p:pic>
      <p:pic>
        <p:nvPicPr>
          <p:cNvPr id="17" name="1">
            <a:hlinkClick r:id="" action="ppaction://media"/>
            <a:extLst>
              <a:ext uri="{FF2B5EF4-FFF2-40B4-BE49-F238E27FC236}">
                <a16:creationId xmlns:a16="http://schemas.microsoft.com/office/drawing/2014/main" id="{ED21E292-B94A-4B36-BBA4-D18F41144B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506" end="452.761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00362" y="444103"/>
            <a:ext cx="609600" cy="6096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362F7FD-3731-4053-90D6-66B1FC8AC503}"/>
              </a:ext>
            </a:extLst>
          </p:cNvPr>
          <p:cNvSpPr/>
          <p:nvPr/>
        </p:nvSpPr>
        <p:spPr>
          <a:xfrm>
            <a:off x="5152206" y="1828251"/>
            <a:ext cx="557939" cy="55793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2">
            <a:hlinkClick r:id="" action="ppaction://media"/>
            <a:extLst>
              <a:ext uri="{FF2B5EF4-FFF2-40B4-BE49-F238E27FC236}">
                <a16:creationId xmlns:a16="http://schemas.microsoft.com/office/drawing/2014/main" id="{69182519-78C5-49F8-95EC-1BE3BDE711D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748" end="1053.056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00362" y="1277695"/>
            <a:ext cx="609600" cy="609600"/>
          </a:xfrm>
          <a:prstGeom prst="rect">
            <a:avLst/>
          </a:prstGeom>
        </p:spPr>
      </p:pic>
      <p:pic>
        <p:nvPicPr>
          <p:cNvPr id="30" name="3">
            <a:hlinkClick r:id="" action="ppaction://media"/>
            <a:extLst>
              <a:ext uri="{FF2B5EF4-FFF2-40B4-BE49-F238E27FC236}">
                <a16:creationId xmlns:a16="http://schemas.microsoft.com/office/drawing/2014/main" id="{5CB57039-00FE-4366-A05D-40983F51BF8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1989" end="1568.616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51755" y="1986703"/>
            <a:ext cx="609600" cy="609600"/>
          </a:xfrm>
          <a:prstGeom prst="rect">
            <a:avLst/>
          </a:prstGeom>
        </p:spPr>
      </p:pic>
      <p:pic>
        <p:nvPicPr>
          <p:cNvPr id="31" name="4.2">
            <a:hlinkClick r:id="" action="ppaction://media"/>
            <a:extLst>
              <a:ext uri="{FF2B5EF4-FFF2-40B4-BE49-F238E27FC236}">
                <a16:creationId xmlns:a16="http://schemas.microsoft.com/office/drawing/2014/main" id="{C2F86677-B1B1-469C-ACF8-E8CC3C8B4E6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7">
                  <p14:trim st="1947" end="1050.378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67729" y="2322168"/>
            <a:ext cx="609600" cy="609600"/>
          </a:xfrm>
          <a:prstGeom prst="rect">
            <a:avLst/>
          </a:prstGeom>
        </p:spPr>
      </p:pic>
      <p:pic>
        <p:nvPicPr>
          <p:cNvPr id="39" name="3.8">
            <a:hlinkClick r:id="" action="ppaction://media"/>
            <a:extLst>
              <a:ext uri="{FF2B5EF4-FFF2-40B4-BE49-F238E27FC236}">
                <a16:creationId xmlns:a16="http://schemas.microsoft.com/office/drawing/2014/main" id="{89DB8669-F90B-4E74-BEC7-2D16793B13C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65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74711" y="3225942"/>
            <a:ext cx="609600" cy="609600"/>
          </a:xfrm>
          <a:prstGeom prst="rect">
            <a:avLst/>
          </a:prstGeom>
        </p:spPr>
      </p:pic>
      <p:pic>
        <p:nvPicPr>
          <p:cNvPr id="40" name="7.9">
            <a:hlinkClick r:id="" action="ppaction://media"/>
            <a:extLst>
              <a:ext uri="{FF2B5EF4-FFF2-40B4-BE49-F238E27FC236}">
                <a16:creationId xmlns:a16="http://schemas.microsoft.com/office/drawing/2014/main" id="{40B12D27-23C4-42CE-8CEC-2E436A3DB5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9">
                  <p14:trim st="1021" end="1138.4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74711" y="4027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52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341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945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722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889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896"/>
                            </p:stCondLst>
                            <p:childTnLst>
                              <p:par>
                                <p:cTn id="10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01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44" grpId="0"/>
      <p:bldP spid="5" grpId="0" animBg="1"/>
      <p:bldP spid="5" grpId="1" animBg="1"/>
      <p:bldP spid="47" grpId="0" animBg="1"/>
      <p:bldP spid="47" grpId="1" animBg="1"/>
      <p:bldP spid="54" grpId="0" animBg="1"/>
      <p:bldP spid="54" grpId="1" animBg="1"/>
      <p:bldP spid="55" grpId="0"/>
      <p:bldP spid="56" grpId="0"/>
      <p:bldP spid="57" grpId="0"/>
      <p:bldP spid="6" grpId="0" animBg="1"/>
      <p:bldP spid="6" grpId="1" animBg="1"/>
      <p:bldP spid="58" grpId="0" animBg="1"/>
      <p:bldP spid="58" grpId="1" animBg="1"/>
      <p:bldP spid="59" grpId="0" animBg="1"/>
      <p:bldP spid="59" grpId="1" animBg="1"/>
      <p:bldP spid="63" grpId="0" animBg="1"/>
      <p:bldP spid="66" grpId="0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2565</TotalTime>
  <Words>319</Words>
  <Application>Microsoft Office PowerPoint</Application>
  <PresentationFormat>On-screen Show (4:3)</PresentationFormat>
  <Paragraphs>102</Paragraphs>
  <Slides>3</Slides>
  <Notes>3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207</cp:revision>
  <dcterms:created xsi:type="dcterms:W3CDTF">2018-09-13T11:08:58Z</dcterms:created>
  <dcterms:modified xsi:type="dcterms:W3CDTF">2020-04-14T13:31:12Z</dcterms:modified>
</cp:coreProperties>
</file>