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322" r:id="rId2"/>
    <p:sldId id="333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746"/>
    <a:srgbClr val="EA7600"/>
    <a:srgbClr val="9AF67A"/>
    <a:srgbClr val="85F45E"/>
    <a:srgbClr val="E7B8F6"/>
    <a:srgbClr val="F4D2FE"/>
    <a:srgbClr val="F7B635"/>
    <a:srgbClr val="E2AAF4"/>
    <a:srgbClr val="F1C6FE"/>
    <a:srgbClr val="F9B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4249" autoAdjust="0"/>
  </p:normalViewPr>
  <p:slideViewPr>
    <p:cSldViewPr snapToGrid="0">
      <p:cViewPr varScale="1">
        <p:scale>
          <a:sx n="64" d="100"/>
          <a:sy n="64" d="100"/>
        </p:scale>
        <p:origin x="9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e Kerwin" userId="89cc6116eb6c0dac" providerId="LiveId" clId="{0F3ED7B6-B11D-4C1B-A23C-12DE05BB29C3}"/>
    <pc:docChg chg="custSel delSld modSld">
      <pc:chgData name="Jennie Kerwin" userId="89cc6116eb6c0dac" providerId="LiveId" clId="{0F3ED7B6-B11D-4C1B-A23C-12DE05BB29C3}" dt="2020-04-16T18:32:44.192" v="63" actId="20577"/>
      <pc:docMkLst>
        <pc:docMk/>
      </pc:docMkLst>
      <pc:sldChg chg="del">
        <pc:chgData name="Jennie Kerwin" userId="89cc6116eb6c0dac" providerId="LiveId" clId="{0F3ED7B6-B11D-4C1B-A23C-12DE05BB29C3}" dt="2020-04-16T18:30:09.194" v="0" actId="2696"/>
        <pc:sldMkLst>
          <pc:docMk/>
          <pc:sldMk cId="2142616987" sldId="302"/>
        </pc:sldMkLst>
      </pc:sldChg>
      <pc:sldChg chg="del">
        <pc:chgData name="Jennie Kerwin" userId="89cc6116eb6c0dac" providerId="LiveId" clId="{0F3ED7B6-B11D-4C1B-A23C-12DE05BB29C3}" dt="2020-04-16T18:30:09.460" v="1" actId="2696"/>
        <pc:sldMkLst>
          <pc:docMk/>
          <pc:sldMk cId="3499129672" sldId="303"/>
        </pc:sldMkLst>
      </pc:sldChg>
      <pc:sldChg chg="del">
        <pc:chgData name="Jennie Kerwin" userId="89cc6116eb6c0dac" providerId="LiveId" clId="{0F3ED7B6-B11D-4C1B-A23C-12DE05BB29C3}" dt="2020-04-16T18:30:09.757" v="2" actId="2696"/>
        <pc:sldMkLst>
          <pc:docMk/>
          <pc:sldMk cId="2731898060" sldId="304"/>
        </pc:sldMkLst>
      </pc:sldChg>
      <pc:sldChg chg="del">
        <pc:chgData name="Jennie Kerwin" userId="89cc6116eb6c0dac" providerId="LiveId" clId="{0F3ED7B6-B11D-4C1B-A23C-12DE05BB29C3}" dt="2020-04-16T18:30:10.427" v="3" actId="2696"/>
        <pc:sldMkLst>
          <pc:docMk/>
          <pc:sldMk cId="1006008505" sldId="305"/>
        </pc:sldMkLst>
      </pc:sldChg>
      <pc:sldChg chg="del">
        <pc:chgData name="Jennie Kerwin" userId="89cc6116eb6c0dac" providerId="LiveId" clId="{0F3ED7B6-B11D-4C1B-A23C-12DE05BB29C3}" dt="2020-04-16T18:30:12.612" v="7" actId="2696"/>
        <pc:sldMkLst>
          <pc:docMk/>
          <pc:sldMk cId="227188551" sldId="306"/>
        </pc:sldMkLst>
      </pc:sldChg>
      <pc:sldChg chg="del">
        <pc:chgData name="Jennie Kerwin" userId="89cc6116eb6c0dac" providerId="LiveId" clId="{0F3ED7B6-B11D-4C1B-A23C-12DE05BB29C3}" dt="2020-04-16T18:30:13.689" v="11" actId="2696"/>
        <pc:sldMkLst>
          <pc:docMk/>
          <pc:sldMk cId="1048631882" sldId="307"/>
        </pc:sldMkLst>
      </pc:sldChg>
      <pc:sldChg chg="del">
        <pc:chgData name="Jennie Kerwin" userId="89cc6116eb6c0dac" providerId="LiveId" clId="{0F3ED7B6-B11D-4C1B-A23C-12DE05BB29C3}" dt="2020-04-16T18:31:03.281" v="28" actId="2696"/>
        <pc:sldMkLst>
          <pc:docMk/>
          <pc:sldMk cId="648938002" sldId="309"/>
        </pc:sldMkLst>
      </pc:sldChg>
      <pc:sldChg chg="del">
        <pc:chgData name="Jennie Kerwin" userId="89cc6116eb6c0dac" providerId="LiveId" clId="{0F3ED7B6-B11D-4C1B-A23C-12DE05BB29C3}" dt="2020-04-16T18:31:01.580" v="27" actId="2696"/>
        <pc:sldMkLst>
          <pc:docMk/>
          <pc:sldMk cId="4071405971" sldId="310"/>
        </pc:sldMkLst>
      </pc:sldChg>
      <pc:sldChg chg="del">
        <pc:chgData name="Jennie Kerwin" userId="89cc6116eb6c0dac" providerId="LiveId" clId="{0F3ED7B6-B11D-4C1B-A23C-12DE05BB29C3}" dt="2020-04-16T18:30:12.347" v="6" actId="2696"/>
        <pc:sldMkLst>
          <pc:docMk/>
          <pc:sldMk cId="259710845" sldId="311"/>
        </pc:sldMkLst>
      </pc:sldChg>
      <pc:sldChg chg="del">
        <pc:chgData name="Jennie Kerwin" userId="89cc6116eb6c0dac" providerId="LiveId" clId="{0F3ED7B6-B11D-4C1B-A23C-12DE05BB29C3}" dt="2020-04-16T18:30:14.438" v="13" actId="2696"/>
        <pc:sldMkLst>
          <pc:docMk/>
          <pc:sldMk cId="1986963289" sldId="312"/>
        </pc:sldMkLst>
      </pc:sldChg>
      <pc:sldChg chg="del">
        <pc:chgData name="Jennie Kerwin" userId="89cc6116eb6c0dac" providerId="LiveId" clId="{0F3ED7B6-B11D-4C1B-A23C-12DE05BB29C3}" dt="2020-04-16T18:30:20.165" v="22" actId="2696"/>
        <pc:sldMkLst>
          <pc:docMk/>
          <pc:sldMk cId="157922076" sldId="313"/>
        </pc:sldMkLst>
      </pc:sldChg>
      <pc:sldChg chg="del">
        <pc:chgData name="Jennie Kerwin" userId="89cc6116eb6c0dac" providerId="LiveId" clId="{0F3ED7B6-B11D-4C1B-A23C-12DE05BB29C3}" dt="2020-04-16T18:30:17.464" v="18" actId="2696"/>
        <pc:sldMkLst>
          <pc:docMk/>
          <pc:sldMk cId="1408794995" sldId="314"/>
        </pc:sldMkLst>
      </pc:sldChg>
      <pc:sldChg chg="del">
        <pc:chgData name="Jennie Kerwin" userId="89cc6116eb6c0dac" providerId="LiveId" clId="{0F3ED7B6-B11D-4C1B-A23C-12DE05BB29C3}" dt="2020-04-16T18:30:14.110" v="12" actId="2696"/>
        <pc:sldMkLst>
          <pc:docMk/>
          <pc:sldMk cId="3571850385" sldId="315"/>
        </pc:sldMkLst>
      </pc:sldChg>
      <pc:sldChg chg="del">
        <pc:chgData name="Jennie Kerwin" userId="89cc6116eb6c0dac" providerId="LiveId" clId="{0F3ED7B6-B11D-4C1B-A23C-12DE05BB29C3}" dt="2020-04-16T18:30:14.750" v="14" actId="2696"/>
        <pc:sldMkLst>
          <pc:docMk/>
          <pc:sldMk cId="2459801900" sldId="316"/>
        </pc:sldMkLst>
      </pc:sldChg>
      <pc:sldChg chg="del">
        <pc:chgData name="Jennie Kerwin" userId="89cc6116eb6c0dac" providerId="LiveId" clId="{0F3ED7B6-B11D-4C1B-A23C-12DE05BB29C3}" dt="2020-04-16T18:30:16.091" v="16" actId="2696"/>
        <pc:sldMkLst>
          <pc:docMk/>
          <pc:sldMk cId="3063430144" sldId="317"/>
        </pc:sldMkLst>
      </pc:sldChg>
      <pc:sldChg chg="del">
        <pc:chgData name="Jennie Kerwin" userId="89cc6116eb6c0dac" providerId="LiveId" clId="{0F3ED7B6-B11D-4C1B-A23C-12DE05BB29C3}" dt="2020-04-16T18:30:16.965" v="17" actId="2696"/>
        <pc:sldMkLst>
          <pc:docMk/>
          <pc:sldMk cId="1790481240" sldId="318"/>
        </pc:sldMkLst>
      </pc:sldChg>
      <pc:sldChg chg="del">
        <pc:chgData name="Jennie Kerwin" userId="89cc6116eb6c0dac" providerId="LiveId" clId="{0F3ED7B6-B11D-4C1B-A23C-12DE05BB29C3}" dt="2020-04-16T18:30:18.104" v="19" actId="2696"/>
        <pc:sldMkLst>
          <pc:docMk/>
          <pc:sldMk cId="1811524438" sldId="319"/>
        </pc:sldMkLst>
      </pc:sldChg>
      <pc:sldChg chg="del">
        <pc:chgData name="Jennie Kerwin" userId="89cc6116eb6c0dac" providerId="LiveId" clId="{0F3ED7B6-B11D-4C1B-A23C-12DE05BB29C3}" dt="2020-04-16T18:30:47.474" v="23" actId="2696"/>
        <pc:sldMkLst>
          <pc:docMk/>
          <pc:sldMk cId="1977678042" sldId="320"/>
        </pc:sldMkLst>
      </pc:sldChg>
      <pc:sldChg chg="del">
        <pc:chgData name="Jennie Kerwin" userId="89cc6116eb6c0dac" providerId="LiveId" clId="{0F3ED7B6-B11D-4C1B-A23C-12DE05BB29C3}" dt="2020-04-16T18:30:19.244" v="21" actId="2696"/>
        <pc:sldMkLst>
          <pc:docMk/>
          <pc:sldMk cId="3348274182" sldId="321"/>
        </pc:sldMkLst>
      </pc:sldChg>
      <pc:sldChg chg="modSp">
        <pc:chgData name="Jennie Kerwin" userId="89cc6116eb6c0dac" providerId="LiveId" clId="{0F3ED7B6-B11D-4C1B-A23C-12DE05BB29C3}" dt="2020-04-16T18:32:44.192" v="63" actId="20577"/>
        <pc:sldMkLst>
          <pc:docMk/>
          <pc:sldMk cId="3251102652" sldId="322"/>
        </pc:sldMkLst>
        <pc:spChg chg="mod">
          <ac:chgData name="Jennie Kerwin" userId="89cc6116eb6c0dac" providerId="LiveId" clId="{0F3ED7B6-B11D-4C1B-A23C-12DE05BB29C3}" dt="2020-04-16T18:32:44.192" v="63" actId="20577"/>
          <ac:spMkLst>
            <pc:docMk/>
            <pc:sldMk cId="3251102652" sldId="322"/>
            <ac:spMk id="7" creationId="{7EA2DD4F-3F21-43A3-AB8C-551BD7C6584D}"/>
          </ac:spMkLst>
        </pc:spChg>
        <pc:spChg chg="mod">
          <ac:chgData name="Jennie Kerwin" userId="89cc6116eb6c0dac" providerId="LiveId" clId="{0F3ED7B6-B11D-4C1B-A23C-12DE05BB29C3}" dt="2020-04-16T18:31:26.688" v="31" actId="6549"/>
          <ac:spMkLst>
            <pc:docMk/>
            <pc:sldMk cId="3251102652" sldId="322"/>
            <ac:spMk id="12" creationId="{B69677ED-5C54-4353-B94F-C526DD00205C}"/>
          </ac:spMkLst>
        </pc:spChg>
      </pc:sldChg>
      <pc:sldChg chg="del">
        <pc:chgData name="Jennie Kerwin" userId="89cc6116eb6c0dac" providerId="LiveId" clId="{0F3ED7B6-B11D-4C1B-A23C-12DE05BB29C3}" dt="2020-04-16T18:30:59.802" v="26" actId="2696"/>
        <pc:sldMkLst>
          <pc:docMk/>
          <pc:sldMk cId="2374644592" sldId="324"/>
        </pc:sldMkLst>
      </pc:sldChg>
      <pc:sldChg chg="del">
        <pc:chgData name="Jennie Kerwin" userId="89cc6116eb6c0dac" providerId="LiveId" clId="{0F3ED7B6-B11D-4C1B-A23C-12DE05BB29C3}" dt="2020-04-16T18:30:11.878" v="5" actId="2696"/>
        <pc:sldMkLst>
          <pc:docMk/>
          <pc:sldMk cId="3363156423" sldId="325"/>
        </pc:sldMkLst>
      </pc:sldChg>
      <pc:sldChg chg="del">
        <pc:chgData name="Jennie Kerwin" userId="89cc6116eb6c0dac" providerId="LiveId" clId="{0F3ED7B6-B11D-4C1B-A23C-12DE05BB29C3}" dt="2020-04-16T18:30:10.786" v="4" actId="2696"/>
        <pc:sldMkLst>
          <pc:docMk/>
          <pc:sldMk cId="2768926321" sldId="326"/>
        </pc:sldMkLst>
      </pc:sldChg>
      <pc:sldChg chg="del">
        <pc:chgData name="Jennie Kerwin" userId="89cc6116eb6c0dac" providerId="LiveId" clId="{0F3ED7B6-B11D-4C1B-A23C-12DE05BB29C3}" dt="2020-04-16T18:30:13.424" v="10" actId="2696"/>
        <pc:sldMkLst>
          <pc:docMk/>
          <pc:sldMk cId="1997936592" sldId="327"/>
        </pc:sldMkLst>
      </pc:sldChg>
      <pc:sldChg chg="del">
        <pc:chgData name="Jennie Kerwin" userId="89cc6116eb6c0dac" providerId="LiveId" clId="{0F3ED7B6-B11D-4C1B-A23C-12DE05BB29C3}" dt="2020-04-16T18:30:12.924" v="8" actId="2696"/>
        <pc:sldMkLst>
          <pc:docMk/>
          <pc:sldMk cId="590107983" sldId="328"/>
        </pc:sldMkLst>
      </pc:sldChg>
      <pc:sldChg chg="del">
        <pc:chgData name="Jennie Kerwin" userId="89cc6116eb6c0dac" providerId="LiveId" clId="{0F3ED7B6-B11D-4C1B-A23C-12DE05BB29C3}" dt="2020-04-16T18:30:14.968" v="15" actId="2696"/>
        <pc:sldMkLst>
          <pc:docMk/>
          <pc:sldMk cId="3744284494" sldId="330"/>
        </pc:sldMkLst>
      </pc:sldChg>
      <pc:sldChg chg="del">
        <pc:chgData name="Jennie Kerwin" userId="89cc6116eb6c0dac" providerId="LiveId" clId="{0F3ED7B6-B11D-4C1B-A23C-12DE05BB29C3}" dt="2020-04-16T18:30:18.652" v="20" actId="2696"/>
        <pc:sldMkLst>
          <pc:docMk/>
          <pc:sldMk cId="1537756157" sldId="332"/>
        </pc:sldMkLst>
      </pc:sldChg>
      <pc:sldChg chg="modSp modNotesTx">
        <pc:chgData name="Jennie Kerwin" userId="89cc6116eb6c0dac" providerId="LiveId" clId="{0F3ED7B6-B11D-4C1B-A23C-12DE05BB29C3}" dt="2020-04-16T18:31:31.478" v="32" actId="6549"/>
        <pc:sldMkLst>
          <pc:docMk/>
          <pc:sldMk cId="1155974178" sldId="333"/>
        </pc:sldMkLst>
        <pc:spChg chg="mod">
          <ac:chgData name="Jennie Kerwin" userId="89cc6116eb6c0dac" providerId="LiveId" clId="{0F3ED7B6-B11D-4C1B-A23C-12DE05BB29C3}" dt="2020-04-16T18:31:31.478" v="32" actId="6549"/>
          <ac:spMkLst>
            <pc:docMk/>
            <pc:sldMk cId="1155974178" sldId="333"/>
            <ac:spMk id="12" creationId="{B69677ED-5C54-4353-B94F-C526DD00205C}"/>
          </ac:spMkLst>
        </pc:spChg>
      </pc:sldChg>
      <pc:sldChg chg="del">
        <pc:chgData name="Jennie Kerwin" userId="89cc6116eb6c0dac" providerId="LiveId" clId="{0F3ED7B6-B11D-4C1B-A23C-12DE05BB29C3}" dt="2020-04-16T18:30:13.143" v="9" actId="2696"/>
        <pc:sldMkLst>
          <pc:docMk/>
          <pc:sldMk cId="3962744633" sldId="334"/>
        </pc:sldMkLst>
      </pc:sldChg>
      <pc:sldChg chg="del">
        <pc:chgData name="Jennie Kerwin" userId="89cc6116eb6c0dac" providerId="LiveId" clId="{0F3ED7B6-B11D-4C1B-A23C-12DE05BB29C3}" dt="2020-04-16T18:31:04.217" v="29" actId="2696"/>
        <pc:sldMkLst>
          <pc:docMk/>
          <pc:sldMk cId="3975681664" sldId="335"/>
        </pc:sldMkLst>
      </pc:sldChg>
      <pc:sldChg chg="del">
        <pc:chgData name="Jennie Kerwin" userId="89cc6116eb6c0dac" providerId="LiveId" clId="{0F3ED7B6-B11D-4C1B-A23C-12DE05BB29C3}" dt="2020-04-16T18:30:50.486" v="24" actId="2696"/>
        <pc:sldMkLst>
          <pc:docMk/>
          <pc:sldMk cId="1388643786" sldId="336"/>
        </pc:sldMkLst>
      </pc:sldChg>
      <pc:sldChg chg="del">
        <pc:chgData name="Jennie Kerwin" userId="89cc6116eb6c0dac" providerId="LiveId" clId="{0F3ED7B6-B11D-4C1B-A23C-12DE05BB29C3}" dt="2020-04-16T18:30:54.605" v="25" actId="2696"/>
        <pc:sldMkLst>
          <pc:docMk/>
          <pc:sldMk cId="3951064539" sldId="33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959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158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milton-trust.org.uk/maths/year-6-maths/" TargetMode="External"/><Relationship Id="rId2" Type="http://schemas.openxmlformats.org/officeDocument/2006/relationships/hyperlink" Target="http://www.hamilton-trust.org.uk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75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6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51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hlinkClick r:id="rId2"/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/>
              <a:t>Year 6</a:t>
            </a:r>
            <a:endParaRPr lang="en-GB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D1CB2-11BF-434A-9AE8-BEAF97E774D6}"/>
              </a:ext>
            </a:extLst>
          </p:cNvPr>
          <p:cNvSpPr/>
          <p:nvPr userDrawn="1"/>
        </p:nvSpPr>
        <p:spPr>
          <a:xfrm>
            <a:off x="810410" y="6390463"/>
            <a:ext cx="16813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sz="1200" b="0" dirty="0">
                <a:solidFill>
                  <a:srgbClr val="EA7600"/>
                </a:solidFill>
              </a:rPr>
              <a:t>© </a:t>
            </a:r>
            <a:r>
              <a:rPr lang="en-GB" sz="1200" b="0" dirty="0">
                <a:solidFill>
                  <a:srgbClr val="EA7600"/>
                </a:solidFill>
                <a:hlinkClick r:id="rId3"/>
              </a:rPr>
              <a:t>hamilton-trust.org.uk</a:t>
            </a:r>
            <a:endParaRPr lang="en-GB" sz="1200" b="0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40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1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7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77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4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1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0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6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7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bg1">
                <a:lumMod val="95000"/>
              </a:schemeClr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Year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NULL" TargetMode="External"/><Relationship Id="rId7" Type="http://schemas.openxmlformats.org/officeDocument/2006/relationships/image" Target="../media/image2.jp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2.xml"/><Relationship Id="rId4" Type="http://schemas.microsoft.com/office/2007/relationships/media" Target="../media/media2.m4a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microsoft.com/office/2007/relationships/media" Target="../media/media4.m4a"/><Relationship Id="rId7" Type="http://schemas.openxmlformats.org/officeDocument/2006/relationships/notesSlide" Target="../notesSlides/notesSlide2.xml"/><Relationship Id="rId2" Type="http://schemas.microsoft.com/office/2007/relationships/media" Target="../media/media3.m4a"/><Relationship Id="rId1" Type="http://schemas.openxmlformats.org/officeDocument/2006/relationships/audio" Target="NULL" TargetMode="External"/><Relationship Id="rId6" Type="http://schemas.openxmlformats.org/officeDocument/2006/relationships/slideLayout" Target="../slideLayouts/slideLayout12.xml"/><Relationship Id="rId5" Type="http://schemas.openxmlformats.org/officeDocument/2006/relationships/audio" Target="../media/media5.m4a"/><Relationship Id="rId10" Type="http://schemas.openxmlformats.org/officeDocument/2006/relationships/image" Target="../media/image4.png"/><Relationship Id="rId4" Type="http://schemas.microsoft.com/office/2007/relationships/media" Target="../media/media5.m4a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6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Draw a conversion graph for imperial to metric units; read equivalent measures.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69568F3C-AA85-49D7-821A-70E56054BD4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4" t="5787" r="9799" b="13207"/>
          <a:stretch/>
        </p:blipFill>
        <p:spPr>
          <a:xfrm>
            <a:off x="2718386" y="846531"/>
            <a:ext cx="3916393" cy="5555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7EA2DD4F-3F21-43A3-AB8C-551BD7C6584D}"/>
              </a:ext>
            </a:extLst>
          </p:cNvPr>
          <p:cNvSpPr/>
          <p:nvPr/>
        </p:nvSpPr>
        <p:spPr>
          <a:xfrm>
            <a:off x="89645" y="994519"/>
            <a:ext cx="2764201" cy="2089340"/>
          </a:xfrm>
          <a:prstGeom prst="wedgeRoundRectCallout">
            <a:avLst>
              <a:gd name="adj1" fmla="val 45244"/>
              <a:gd name="adj2" fmla="val 75606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 defTabSz="914400">
              <a:defRPr/>
            </a:pPr>
            <a:r>
              <a:rPr lang="en-GB" sz="1600" b="1" kern="0" dirty="0">
                <a:solidFill>
                  <a:srgbClr val="253746"/>
                </a:solidFill>
              </a:rPr>
              <a:t> </a:t>
            </a:r>
            <a:r>
              <a:rPr lang="en-GB" sz="1600" b="1" kern="0" dirty="0">
                <a:solidFill>
                  <a:srgbClr val="FF0000"/>
                </a:solidFill>
              </a:rPr>
              <a:t>Ounces</a:t>
            </a:r>
            <a:r>
              <a:rPr lang="en-GB" sz="1600" b="1" kern="0" dirty="0">
                <a:solidFill>
                  <a:srgbClr val="253746"/>
                </a:solidFill>
              </a:rPr>
              <a:t> are an imperial measure, still used sometimes in cooking, as are </a:t>
            </a:r>
            <a:r>
              <a:rPr lang="en-GB" sz="1600" b="1" kern="0" dirty="0">
                <a:solidFill>
                  <a:srgbClr val="FF0000"/>
                </a:solidFill>
              </a:rPr>
              <a:t>pounds</a:t>
            </a:r>
            <a:r>
              <a:rPr lang="en-GB" sz="1600" b="1" kern="0" dirty="0">
                <a:solidFill>
                  <a:srgbClr val="253746"/>
                </a:solidFill>
              </a:rPr>
              <a:t> (not money!)</a:t>
            </a:r>
          </a:p>
          <a:p>
            <a:pPr lvl="0" algn="ctr" defTabSz="914400">
              <a:defRPr/>
            </a:pPr>
            <a:r>
              <a:rPr lang="en-GB" sz="1600" b="1" kern="0" dirty="0">
                <a:solidFill>
                  <a:srgbClr val="253746"/>
                </a:solidFill>
              </a:rPr>
              <a:t>People also often report babies’ weights in pounds. One pound is 16 ounces. </a:t>
            </a:r>
            <a:endParaRPr kumimoji="0" lang="en-GB" sz="1600" b="1" i="0" u="sng" strike="noStrike" kern="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E6AEDD8-D6FA-416C-8025-D29A14C15819}"/>
              </a:ext>
            </a:extLst>
          </p:cNvPr>
          <p:cNvGrpSpPr/>
          <p:nvPr/>
        </p:nvGrpSpPr>
        <p:grpSpPr>
          <a:xfrm>
            <a:off x="6777532" y="4776152"/>
            <a:ext cx="2243804" cy="637440"/>
            <a:chOff x="1167141" y="1074204"/>
            <a:chExt cx="2991739" cy="721769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5CBD61E0-6190-4B86-AE69-20E74F36E72C}"/>
                </a:ext>
              </a:extLst>
            </p:cNvPr>
            <p:cNvSpPr/>
            <p:nvPr/>
          </p:nvSpPr>
          <p:spPr>
            <a:xfrm>
              <a:off x="1167141" y="1074204"/>
              <a:ext cx="2991739" cy="721769"/>
            </a:xfrm>
            <a:prstGeom prst="wedgeRoundRectCallout">
              <a:avLst>
                <a:gd name="adj1" fmla="val -75961"/>
                <a:gd name="adj2" fmla="val 55658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What is 60 ounces in pounds and ounces?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5240C23-3008-45C9-B7A7-CAF9D40BE7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50959" y="1175155"/>
              <a:ext cx="307921" cy="519867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51E140C-6A9D-4364-B73D-C234D146F5A7}"/>
              </a:ext>
            </a:extLst>
          </p:cNvPr>
          <p:cNvGrpSpPr/>
          <p:nvPr/>
        </p:nvGrpSpPr>
        <p:grpSpPr>
          <a:xfrm>
            <a:off x="6777532" y="5517549"/>
            <a:ext cx="2252169" cy="637440"/>
            <a:chOff x="1167141" y="1074204"/>
            <a:chExt cx="3002893" cy="721769"/>
          </a:xfrm>
        </p:grpSpPr>
        <p:sp>
          <p:nvSpPr>
            <p:cNvPr id="14" name="Speech Bubble: Rectangle with Corners Rounded 13">
              <a:extLst>
                <a:ext uri="{FF2B5EF4-FFF2-40B4-BE49-F238E27FC236}">
                  <a16:creationId xmlns:a16="http://schemas.microsoft.com/office/drawing/2014/main" id="{11FFAF03-6782-4CEC-AA48-AFB6135F3B4D}"/>
                </a:ext>
              </a:extLst>
            </p:cNvPr>
            <p:cNvSpPr/>
            <p:nvPr/>
          </p:nvSpPr>
          <p:spPr>
            <a:xfrm>
              <a:off x="1167141" y="1074204"/>
              <a:ext cx="2991739" cy="721769"/>
            </a:xfrm>
            <a:prstGeom prst="wedgeRoundRectCallout">
              <a:avLst>
                <a:gd name="adj1" fmla="val -79806"/>
                <a:gd name="adj2" fmla="val 9646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And 67 ounces in pounds and ounces?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5E275D0-FEC7-4622-AAA7-92719981E1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62113" y="1236543"/>
              <a:ext cx="307921" cy="519867"/>
            </a:xfrm>
            <a:prstGeom prst="rect">
              <a:avLst/>
            </a:prstGeom>
          </p:spPr>
        </p:pic>
      </p:grpSp>
      <p:sp>
        <p:nvSpPr>
          <p:cNvPr id="16" name="Teardrop 15">
            <a:extLst>
              <a:ext uri="{FF2B5EF4-FFF2-40B4-BE49-F238E27FC236}">
                <a16:creationId xmlns:a16="http://schemas.microsoft.com/office/drawing/2014/main" id="{8606B533-03F3-3242-B8F3-773EC3C7B434}"/>
              </a:ext>
            </a:extLst>
          </p:cNvPr>
          <p:cNvSpPr/>
          <p:nvPr/>
        </p:nvSpPr>
        <p:spPr>
          <a:xfrm>
            <a:off x="323463" y="4575808"/>
            <a:ext cx="2529734" cy="1435661"/>
          </a:xfrm>
          <a:prstGeom prst="teardrop">
            <a:avLst>
              <a:gd name="adj" fmla="val 76245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b="1" dirty="0"/>
              <a:t>So, 60 ounces is </a:t>
            </a:r>
          </a:p>
          <a:p>
            <a:pPr algn="ctr"/>
            <a:r>
              <a:rPr lang="en-US" sz="1900" b="1" dirty="0"/>
              <a:t>3 pounds and 12 ounces.</a:t>
            </a:r>
          </a:p>
        </p:txBody>
      </p:sp>
      <p:sp>
        <p:nvSpPr>
          <p:cNvPr id="17" name="Teardrop 16">
            <a:extLst>
              <a:ext uri="{FF2B5EF4-FFF2-40B4-BE49-F238E27FC236}">
                <a16:creationId xmlns:a16="http://schemas.microsoft.com/office/drawing/2014/main" id="{C0CE144A-0722-9F41-A167-E9E306F058E1}"/>
              </a:ext>
            </a:extLst>
          </p:cNvPr>
          <p:cNvSpPr/>
          <p:nvPr/>
        </p:nvSpPr>
        <p:spPr>
          <a:xfrm>
            <a:off x="-15185" y="3700681"/>
            <a:ext cx="2898362" cy="744070"/>
          </a:xfrm>
          <a:prstGeom prst="teardrop">
            <a:avLst>
              <a:gd name="adj" fmla="val 74761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60</a:t>
            </a:r>
            <a:r>
              <a:rPr lang="en-US" b="1" dirty="0"/>
              <a:t> </a:t>
            </a:r>
            <a:r>
              <a:rPr lang="en-US" sz="2400" b="1" dirty="0"/>
              <a:t>÷ 16 = 3 r12</a:t>
            </a:r>
          </a:p>
        </p:txBody>
      </p:sp>
      <p:sp>
        <p:nvSpPr>
          <p:cNvPr id="19" name="Teardrop 18">
            <a:extLst>
              <a:ext uri="{FF2B5EF4-FFF2-40B4-BE49-F238E27FC236}">
                <a16:creationId xmlns:a16="http://schemas.microsoft.com/office/drawing/2014/main" id="{A4B359A9-F18A-9F4F-96CB-416D82D682C4}"/>
              </a:ext>
            </a:extLst>
          </p:cNvPr>
          <p:cNvSpPr/>
          <p:nvPr/>
        </p:nvSpPr>
        <p:spPr>
          <a:xfrm>
            <a:off x="6499967" y="3265368"/>
            <a:ext cx="2529734" cy="1435661"/>
          </a:xfrm>
          <a:prstGeom prst="teardrop">
            <a:avLst>
              <a:gd name="adj" fmla="val 76245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b="1" dirty="0"/>
              <a:t>So, 67 ounces is </a:t>
            </a:r>
          </a:p>
          <a:p>
            <a:pPr algn="ctr"/>
            <a:r>
              <a:rPr lang="en-US" sz="1900" b="1" dirty="0"/>
              <a:t>4 pounds and 3 ounces.</a:t>
            </a:r>
          </a:p>
        </p:txBody>
      </p:sp>
      <p:pic>
        <p:nvPicPr>
          <p:cNvPr id="3" name="1">
            <a:hlinkClick r:id="" action="ppaction://media"/>
            <a:extLst>
              <a:ext uri="{FF2B5EF4-FFF2-40B4-BE49-F238E27FC236}">
                <a16:creationId xmlns:a16="http://schemas.microsoft.com/office/drawing/2014/main" id="{9B11B9F8-C87E-4240-8AA6-A1F8103732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313482" y="233955"/>
            <a:ext cx="609600" cy="609600"/>
          </a:xfrm>
          <a:prstGeom prst="rect">
            <a:avLst/>
          </a:prstGeom>
        </p:spPr>
      </p:pic>
      <p:pic>
        <p:nvPicPr>
          <p:cNvPr id="5" name="2">
            <a:hlinkClick r:id="" action="ppaction://media"/>
            <a:extLst>
              <a:ext uri="{FF2B5EF4-FFF2-40B4-BE49-F238E27FC236}">
                <a16:creationId xmlns:a16="http://schemas.microsoft.com/office/drawing/2014/main" id="{D2837D2F-ECF0-423B-924A-60B3B2C75DB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1158" end="1517.106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46728" y="36067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10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3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 animBg="1"/>
      <p:bldP spid="16" grpId="0" animBg="1"/>
      <p:bldP spid="17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6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927D019F-87BE-4839-A095-4E7AAD10A72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6" t="19371" r="17982" b="43900"/>
          <a:stretch/>
        </p:blipFill>
        <p:spPr>
          <a:xfrm>
            <a:off x="1587260" y="1081907"/>
            <a:ext cx="6104169" cy="4770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E05874-BB33-421A-B514-9E52D5AC676C}"/>
              </a:ext>
            </a:extLst>
          </p:cNvPr>
          <p:cNvSpPr txBox="1"/>
          <p:nvPr/>
        </p:nvSpPr>
        <p:spPr>
          <a:xfrm>
            <a:off x="1367671" y="1859339"/>
            <a:ext cx="879894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dirty="0"/>
              <a:t>2kg</a:t>
            </a:r>
          </a:p>
          <a:p>
            <a:pPr algn="r">
              <a:spcAft>
                <a:spcPts val="300"/>
              </a:spcAft>
            </a:pPr>
            <a:r>
              <a:rPr lang="en-GB" dirty="0"/>
              <a:t>1.8kg</a:t>
            </a:r>
          </a:p>
          <a:p>
            <a:pPr algn="r">
              <a:spcAft>
                <a:spcPts val="300"/>
              </a:spcAft>
            </a:pPr>
            <a:r>
              <a:rPr lang="en-GB" dirty="0"/>
              <a:t>1.6kg</a:t>
            </a:r>
          </a:p>
          <a:p>
            <a:pPr algn="r">
              <a:spcAft>
                <a:spcPts val="300"/>
              </a:spcAft>
            </a:pPr>
            <a:r>
              <a:rPr lang="en-GB" dirty="0"/>
              <a:t>1.4kg</a:t>
            </a:r>
          </a:p>
          <a:p>
            <a:pPr algn="r">
              <a:spcAft>
                <a:spcPts val="300"/>
              </a:spcAft>
            </a:pPr>
            <a:r>
              <a:rPr lang="en-GB" dirty="0"/>
              <a:t>1.2kg</a:t>
            </a:r>
          </a:p>
          <a:p>
            <a:pPr algn="r">
              <a:spcAft>
                <a:spcPts val="300"/>
              </a:spcAft>
            </a:pPr>
            <a:r>
              <a:rPr lang="en-GB" dirty="0"/>
              <a:t>1kg</a:t>
            </a:r>
          </a:p>
          <a:p>
            <a:pPr algn="r">
              <a:spcAft>
                <a:spcPts val="300"/>
              </a:spcAft>
            </a:pPr>
            <a:r>
              <a:rPr lang="en-GB" dirty="0"/>
              <a:t>0.8g</a:t>
            </a:r>
          </a:p>
          <a:p>
            <a:pPr algn="r">
              <a:spcAft>
                <a:spcPts val="300"/>
              </a:spcAft>
            </a:pPr>
            <a:r>
              <a:rPr lang="en-GB" dirty="0"/>
              <a:t>0.6g</a:t>
            </a:r>
          </a:p>
          <a:p>
            <a:pPr algn="r">
              <a:spcAft>
                <a:spcPts val="300"/>
              </a:spcAft>
            </a:pPr>
            <a:r>
              <a:rPr lang="en-GB" dirty="0"/>
              <a:t>0.4g</a:t>
            </a:r>
          </a:p>
          <a:p>
            <a:pPr algn="r">
              <a:spcAft>
                <a:spcPts val="300"/>
              </a:spcAft>
            </a:pPr>
            <a:r>
              <a:rPr lang="en-GB" dirty="0"/>
              <a:t>0.2g</a:t>
            </a:r>
          </a:p>
          <a:p>
            <a:pPr algn="r">
              <a:spcAft>
                <a:spcPts val="300"/>
              </a:spcAft>
            </a:pPr>
            <a:r>
              <a:rPr lang="en-GB" dirty="0"/>
              <a:t>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85965A-0C3D-4513-B325-4A793CCEEA46}"/>
              </a:ext>
            </a:extLst>
          </p:cNvPr>
          <p:cNvSpPr txBox="1"/>
          <p:nvPr/>
        </p:nvSpPr>
        <p:spPr>
          <a:xfrm>
            <a:off x="2230312" y="5234036"/>
            <a:ext cx="439947" cy="367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F223C6-7876-43C0-AB07-D60FA37A331B}"/>
              </a:ext>
            </a:extLst>
          </p:cNvPr>
          <p:cNvSpPr txBox="1"/>
          <p:nvPr/>
        </p:nvSpPr>
        <p:spPr>
          <a:xfrm>
            <a:off x="2653006" y="5234036"/>
            <a:ext cx="711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10oz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CCB4C1-9A38-48C8-9038-36FA4D57A3A6}"/>
              </a:ext>
            </a:extLst>
          </p:cNvPr>
          <p:cNvSpPr txBox="1"/>
          <p:nvPr/>
        </p:nvSpPr>
        <p:spPr>
          <a:xfrm>
            <a:off x="3272778" y="5234036"/>
            <a:ext cx="711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20oz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099725-1EB9-4346-B335-A1EC80B71277}"/>
              </a:ext>
            </a:extLst>
          </p:cNvPr>
          <p:cNvSpPr txBox="1"/>
          <p:nvPr/>
        </p:nvSpPr>
        <p:spPr>
          <a:xfrm>
            <a:off x="3874887" y="5232172"/>
            <a:ext cx="711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30oz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31A217-F7D5-4295-B707-0EB806077737}"/>
              </a:ext>
            </a:extLst>
          </p:cNvPr>
          <p:cNvSpPr txBox="1"/>
          <p:nvPr/>
        </p:nvSpPr>
        <p:spPr>
          <a:xfrm>
            <a:off x="6371530" y="5232172"/>
            <a:ext cx="711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70oz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98D117-4919-4B3C-BE51-1083C5BE08D0}"/>
              </a:ext>
            </a:extLst>
          </p:cNvPr>
          <p:cNvSpPr txBox="1"/>
          <p:nvPr/>
        </p:nvSpPr>
        <p:spPr>
          <a:xfrm>
            <a:off x="5763007" y="5232172"/>
            <a:ext cx="711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60oz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F79143-CF27-4147-BA39-2E0A89609790}"/>
              </a:ext>
            </a:extLst>
          </p:cNvPr>
          <p:cNvSpPr txBox="1"/>
          <p:nvPr/>
        </p:nvSpPr>
        <p:spPr>
          <a:xfrm>
            <a:off x="5131274" y="5232172"/>
            <a:ext cx="711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50oz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6CD56D-6522-405E-93C8-A70F6ABE250D}"/>
              </a:ext>
            </a:extLst>
          </p:cNvPr>
          <p:cNvSpPr txBox="1"/>
          <p:nvPr/>
        </p:nvSpPr>
        <p:spPr>
          <a:xfrm>
            <a:off x="4524550" y="5232172"/>
            <a:ext cx="711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40oz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767B18-C2BE-40A6-A80D-A4B1A9981651}"/>
              </a:ext>
            </a:extLst>
          </p:cNvPr>
          <p:cNvSpPr txBox="1"/>
          <p:nvPr/>
        </p:nvSpPr>
        <p:spPr>
          <a:xfrm>
            <a:off x="2072379" y="4854185"/>
            <a:ext cx="605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+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D4BA95A-C0CB-48A7-A953-67533F61B50A}"/>
              </a:ext>
            </a:extLst>
          </p:cNvPr>
          <p:cNvSpPr txBox="1"/>
          <p:nvPr/>
        </p:nvSpPr>
        <p:spPr>
          <a:xfrm>
            <a:off x="6424454" y="1739496"/>
            <a:ext cx="605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+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255868C-25E6-4E73-8B3B-5742A49CF081}"/>
              </a:ext>
            </a:extLst>
          </p:cNvPr>
          <p:cNvCxnSpPr>
            <a:cxnSpLocks/>
          </p:cNvCxnSpPr>
          <p:nvPr/>
        </p:nvCxnSpPr>
        <p:spPr>
          <a:xfrm flipV="1">
            <a:off x="2380500" y="2069432"/>
            <a:ext cx="4325100" cy="307178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68B088CF-B7CE-4805-B2ED-A143EC96CE78}"/>
              </a:ext>
            </a:extLst>
          </p:cNvPr>
          <p:cNvSpPr/>
          <p:nvPr/>
        </p:nvSpPr>
        <p:spPr>
          <a:xfrm>
            <a:off x="6371530" y="2834096"/>
            <a:ext cx="2764201" cy="1699634"/>
          </a:xfrm>
          <a:prstGeom prst="wedgeRoundRectCallout">
            <a:avLst>
              <a:gd name="adj1" fmla="val -78516"/>
              <a:gd name="adj2" fmla="val -43514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 defTabSz="914400">
              <a:defRPr/>
            </a:pPr>
            <a:r>
              <a:rPr lang="en-GB" sz="1600" b="1" kern="0" dirty="0">
                <a:solidFill>
                  <a:srgbClr val="253746"/>
                </a:solidFill>
              </a:rPr>
              <a:t> Because the relationship between kilograms and ounces is always the same, the graph is a straight line, so we do not need to mark on all the other points. </a:t>
            </a:r>
            <a:endParaRPr kumimoji="0" lang="en-GB" sz="1600" b="1" i="0" u="sng" strike="noStrike" kern="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510A69C-F6C1-43CB-9283-9072321AEEB9}"/>
              </a:ext>
            </a:extLst>
          </p:cNvPr>
          <p:cNvGrpSpPr/>
          <p:nvPr/>
        </p:nvGrpSpPr>
        <p:grpSpPr>
          <a:xfrm>
            <a:off x="2422065" y="601510"/>
            <a:ext cx="2483343" cy="1268881"/>
            <a:chOff x="1107022" y="930433"/>
            <a:chExt cx="3311125" cy="1436746"/>
          </a:xfrm>
        </p:grpSpPr>
        <p:sp>
          <p:nvSpPr>
            <p:cNvPr id="23" name="Speech Bubble: Rectangle with Corners Rounded 22">
              <a:extLst>
                <a:ext uri="{FF2B5EF4-FFF2-40B4-BE49-F238E27FC236}">
                  <a16:creationId xmlns:a16="http://schemas.microsoft.com/office/drawing/2014/main" id="{1BD9E9DE-12E0-444A-8B1C-6AB4E643AF93}"/>
                </a:ext>
              </a:extLst>
            </p:cNvPr>
            <p:cNvSpPr/>
            <p:nvPr/>
          </p:nvSpPr>
          <p:spPr>
            <a:xfrm>
              <a:off x="1167141" y="1074203"/>
              <a:ext cx="3251006" cy="1292976"/>
            </a:xfrm>
            <a:prstGeom prst="wedgeRoundRectCallout">
              <a:avLst>
                <a:gd name="adj1" fmla="val 73464"/>
                <a:gd name="adj2" fmla="val 54253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 the table, 1.7kg was approximately equal to 60 ounces.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Check this on the graph.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09D921A-B014-414E-BFAA-18B3A43322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07022" y="930433"/>
              <a:ext cx="307921" cy="519866"/>
            </a:xfrm>
            <a:prstGeom prst="rect">
              <a:avLst/>
            </a:prstGeom>
          </p:spPr>
        </p:pic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E2A36CE-928F-4511-ADA2-50163441ED23}"/>
              </a:ext>
            </a:extLst>
          </p:cNvPr>
          <p:cNvCxnSpPr/>
          <p:nvPr/>
        </p:nvCxnSpPr>
        <p:spPr>
          <a:xfrm>
            <a:off x="2359099" y="2517426"/>
            <a:ext cx="3743553" cy="0"/>
          </a:xfrm>
          <a:prstGeom prst="line">
            <a:avLst/>
          </a:prstGeom>
          <a:ln w="28575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0498A05-D5FD-4B9F-B1BF-13F5481A4D75}"/>
              </a:ext>
            </a:extLst>
          </p:cNvPr>
          <p:cNvCxnSpPr>
            <a:cxnSpLocks/>
          </p:cNvCxnSpPr>
          <p:nvPr/>
        </p:nvCxnSpPr>
        <p:spPr>
          <a:xfrm flipV="1">
            <a:off x="6102652" y="2517426"/>
            <a:ext cx="16042" cy="2623788"/>
          </a:xfrm>
          <a:prstGeom prst="line">
            <a:avLst/>
          </a:prstGeom>
          <a:ln w="28575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23C0DBD-C841-4F3E-BB4A-C5E56416DF2B}"/>
              </a:ext>
            </a:extLst>
          </p:cNvPr>
          <p:cNvGrpSpPr/>
          <p:nvPr/>
        </p:nvGrpSpPr>
        <p:grpSpPr>
          <a:xfrm>
            <a:off x="5961002" y="704662"/>
            <a:ext cx="2438253" cy="1141909"/>
            <a:chOff x="1167140" y="1074203"/>
            <a:chExt cx="3251005" cy="1292976"/>
          </a:xfrm>
        </p:grpSpPr>
        <p:sp>
          <p:nvSpPr>
            <p:cNvPr id="32" name="Speech Bubble: Rectangle with Corners Rounded 31">
              <a:extLst>
                <a:ext uri="{FF2B5EF4-FFF2-40B4-BE49-F238E27FC236}">
                  <a16:creationId xmlns:a16="http://schemas.microsoft.com/office/drawing/2014/main" id="{3A22F817-77BF-42E8-A922-DDE1F461576F}"/>
                </a:ext>
              </a:extLst>
            </p:cNvPr>
            <p:cNvSpPr/>
            <p:nvPr/>
          </p:nvSpPr>
          <p:spPr>
            <a:xfrm>
              <a:off x="1167140" y="1074203"/>
              <a:ext cx="3251005" cy="1292976"/>
            </a:xfrm>
            <a:prstGeom prst="wedgeRoundRectCallout">
              <a:avLst>
                <a:gd name="adj1" fmla="val -49508"/>
                <a:gd name="adj2" fmla="val 69706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 the table, 1kg was approximately equal to 35.3 ounces.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Check this on the graph.</a:t>
              </a: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37E2A9D7-DDF5-44FA-A149-F0E22C1BA3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10224" y="1074203"/>
              <a:ext cx="307921" cy="519866"/>
            </a:xfrm>
            <a:prstGeom prst="rect">
              <a:avLst/>
            </a:prstGeom>
          </p:spPr>
        </p:pic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41ED8F5-E8A7-4550-8967-18B3B0E8DAA3}"/>
              </a:ext>
            </a:extLst>
          </p:cNvPr>
          <p:cNvCxnSpPr>
            <a:cxnSpLocks/>
          </p:cNvCxnSpPr>
          <p:nvPr/>
        </p:nvCxnSpPr>
        <p:spPr>
          <a:xfrm flipV="1">
            <a:off x="2375141" y="3589280"/>
            <a:ext cx="2167909" cy="16038"/>
          </a:xfrm>
          <a:prstGeom prst="line">
            <a:avLst/>
          </a:prstGeom>
          <a:ln w="28575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A14AA30-42A3-417D-A6E8-B5291C154A5F}"/>
              </a:ext>
            </a:extLst>
          </p:cNvPr>
          <p:cNvCxnSpPr>
            <a:cxnSpLocks/>
          </p:cNvCxnSpPr>
          <p:nvPr/>
        </p:nvCxnSpPr>
        <p:spPr>
          <a:xfrm flipV="1">
            <a:off x="4571006" y="3601424"/>
            <a:ext cx="0" cy="1630748"/>
          </a:xfrm>
          <a:prstGeom prst="line">
            <a:avLst/>
          </a:prstGeom>
          <a:ln w="28575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29FEA51-5346-4410-9E80-4292A0F76B45}"/>
              </a:ext>
            </a:extLst>
          </p:cNvPr>
          <p:cNvGrpSpPr/>
          <p:nvPr/>
        </p:nvGrpSpPr>
        <p:grpSpPr>
          <a:xfrm>
            <a:off x="142958" y="3733922"/>
            <a:ext cx="2896403" cy="1278686"/>
            <a:chOff x="266278" y="1085218"/>
            <a:chExt cx="3861872" cy="1447848"/>
          </a:xfrm>
        </p:grpSpPr>
        <p:sp>
          <p:nvSpPr>
            <p:cNvPr id="39" name="Speech Bubble: Rectangle with Corners Rounded 38">
              <a:extLst>
                <a:ext uri="{FF2B5EF4-FFF2-40B4-BE49-F238E27FC236}">
                  <a16:creationId xmlns:a16="http://schemas.microsoft.com/office/drawing/2014/main" id="{4748AD8F-C60E-4E81-87D2-E4079C995AEA}"/>
                </a:ext>
              </a:extLst>
            </p:cNvPr>
            <p:cNvSpPr/>
            <p:nvPr/>
          </p:nvSpPr>
          <p:spPr>
            <a:xfrm>
              <a:off x="266278" y="1085218"/>
              <a:ext cx="3769232" cy="1447848"/>
            </a:xfrm>
            <a:prstGeom prst="wedgeRoundRectCallout">
              <a:avLst>
                <a:gd name="adj1" fmla="val -38158"/>
                <a:gd name="adj2" fmla="val 73921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Can you use the graph to estimate how many kilograms are the same as 100 ounces, even though 100 ounces is not on the graph? 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7BB2360B-91AC-4023-94E9-F5C409BC47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20229" y="1198775"/>
              <a:ext cx="307921" cy="519865"/>
            </a:xfrm>
            <a:prstGeom prst="rect">
              <a:avLst/>
            </a:prstGeom>
          </p:spPr>
        </p:pic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6D1973E-9103-4760-9A6B-A78592A5DA77}"/>
              </a:ext>
            </a:extLst>
          </p:cNvPr>
          <p:cNvCxnSpPr>
            <a:cxnSpLocks/>
          </p:cNvCxnSpPr>
          <p:nvPr/>
        </p:nvCxnSpPr>
        <p:spPr>
          <a:xfrm flipV="1">
            <a:off x="5486961" y="2935705"/>
            <a:ext cx="0" cy="220550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F2E1588-1EAE-40B0-8915-EAFA6BD6E9F4}"/>
              </a:ext>
            </a:extLst>
          </p:cNvPr>
          <p:cNvCxnSpPr>
            <a:cxnSpLocks/>
          </p:cNvCxnSpPr>
          <p:nvPr/>
        </p:nvCxnSpPr>
        <p:spPr>
          <a:xfrm>
            <a:off x="2375141" y="2935705"/>
            <a:ext cx="312510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hought Bubble: Cloud 45">
            <a:extLst>
              <a:ext uri="{FF2B5EF4-FFF2-40B4-BE49-F238E27FC236}">
                <a16:creationId xmlns:a16="http://schemas.microsoft.com/office/drawing/2014/main" id="{9080DC98-68E8-47E5-A87D-A4D0EA9ED741}"/>
              </a:ext>
            </a:extLst>
          </p:cNvPr>
          <p:cNvSpPr/>
          <p:nvPr/>
        </p:nvSpPr>
        <p:spPr>
          <a:xfrm>
            <a:off x="720080" y="5029884"/>
            <a:ext cx="2704597" cy="1327824"/>
          </a:xfrm>
          <a:prstGeom prst="cloudCallout">
            <a:avLst>
              <a:gd name="adj1" fmla="val 40966"/>
              <a:gd name="adj2" fmla="val 73035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600" b="1" dirty="0">
                <a:solidFill>
                  <a:srgbClr val="253746"/>
                </a:solidFill>
              </a:rPr>
              <a:t>We can double the number of kilograms which are equivalent to 50 ounces.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97EEF24-8B4B-4598-B6F1-CB25AFACADC4}"/>
              </a:ext>
            </a:extLst>
          </p:cNvPr>
          <p:cNvSpPr txBox="1"/>
          <p:nvPr/>
        </p:nvSpPr>
        <p:spPr>
          <a:xfrm>
            <a:off x="116681" y="138645"/>
            <a:ext cx="8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Draw a conversion graph for imperial to metric units; read equivalent measures.</a:t>
            </a:r>
          </a:p>
        </p:txBody>
      </p:sp>
      <p:pic>
        <p:nvPicPr>
          <p:cNvPr id="3" name="1">
            <a:hlinkClick r:id="" action="ppaction://media"/>
            <a:extLst>
              <a:ext uri="{FF2B5EF4-FFF2-40B4-BE49-F238E27FC236}">
                <a16:creationId xmlns:a16="http://schemas.microsoft.com/office/drawing/2014/main" id="{85921A94-535F-4F32-928A-3F0C0C257F5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68" end="22905.5646"/>
                  <p14:fade in="50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190731" y="647278"/>
            <a:ext cx="609600" cy="609600"/>
          </a:xfrm>
          <a:prstGeom prst="rect">
            <a:avLst/>
          </a:prstGeom>
        </p:spPr>
      </p:pic>
      <p:pic>
        <p:nvPicPr>
          <p:cNvPr id="37" name="1">
            <a:hlinkClick r:id="" action="ppaction://media"/>
            <a:extLst>
              <a:ext uri="{FF2B5EF4-FFF2-40B4-BE49-F238E27FC236}">
                <a16:creationId xmlns:a16="http://schemas.microsoft.com/office/drawing/2014/main" id="{6AB6D7C7-D19B-4AEB-9C5F-27571995907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105" end="1389.5646"/>
                  <p14:fade out="50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044317" y="1565591"/>
            <a:ext cx="609600" cy="609600"/>
          </a:xfrm>
          <a:prstGeom prst="rect">
            <a:avLst/>
          </a:prstGeom>
        </p:spPr>
      </p:pic>
      <p:pic>
        <p:nvPicPr>
          <p:cNvPr id="5" name="3">
            <a:hlinkClick r:id="" action="ppaction://media"/>
            <a:extLst>
              <a:ext uri="{FF2B5EF4-FFF2-40B4-BE49-F238E27FC236}">
                <a16:creationId xmlns:a16="http://schemas.microsoft.com/office/drawing/2014/main" id="{7627889D-431E-4D4B-8388-C615F4ED2DF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485" end="380.9682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885931" y="2630905"/>
            <a:ext cx="609600" cy="609600"/>
          </a:xfrm>
          <a:prstGeom prst="rect">
            <a:avLst/>
          </a:prstGeom>
        </p:spPr>
      </p:pic>
      <p:pic>
        <p:nvPicPr>
          <p:cNvPr id="8" name="lesson ender">
            <a:hlinkClick r:id="" action="ppaction://media"/>
            <a:extLst>
              <a:ext uri="{FF2B5EF4-FFF2-40B4-BE49-F238E27FC236}">
                <a16:creationId xmlns:a16="http://schemas.microsoft.com/office/drawing/2014/main" id="{5FE514E3-71D4-4A65-9728-FBFC42632394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536046" y="49919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7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99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8427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12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01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9" grpId="0"/>
      <p:bldP spid="20" grpId="0"/>
      <p:bldP spid="21" grpId="0" animBg="1"/>
      <p:bldP spid="4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1928</TotalTime>
  <Words>248</Words>
  <Application>Microsoft Office PowerPoint</Application>
  <PresentationFormat>On-screen Show (4:3)</PresentationFormat>
  <Paragraphs>45</Paragraphs>
  <Slides>2</Slides>
  <Notes>2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Nick Barwick</cp:lastModifiedBy>
  <cp:revision>198</cp:revision>
  <dcterms:created xsi:type="dcterms:W3CDTF">2018-09-13T11:08:58Z</dcterms:created>
  <dcterms:modified xsi:type="dcterms:W3CDTF">2020-04-20T15:54:19Z</dcterms:modified>
</cp:coreProperties>
</file>