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4" r:id="rId2"/>
    <p:sldId id="295" r:id="rId3"/>
    <p:sldId id="30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253746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89660" autoAdjust="0"/>
  </p:normalViewPr>
  <p:slideViewPr>
    <p:cSldViewPr snapToGrid="0">
      <p:cViewPr varScale="1">
        <p:scale>
          <a:sx n="61" d="100"/>
          <a:sy n="61" d="100"/>
        </p:scale>
        <p:origin x="17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8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0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38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1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jp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2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10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10" Type="http://schemas.openxmlformats.org/officeDocument/2006/relationships/image" Target="../media/image3.png"/><Relationship Id="rId4" Type="http://schemas.openxmlformats.org/officeDocument/2006/relationships/audio" Target="../media/media10.m4a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rectangles.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09BCF4-6680-470E-BD80-42CB0BC0405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21555" r="40808" b="58444"/>
          <a:stretch/>
        </p:blipFill>
        <p:spPr>
          <a:xfrm>
            <a:off x="5112754" y="1576419"/>
            <a:ext cx="3299012" cy="217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DCE99E-2DC8-4D41-AB7C-DD664FF4787C}"/>
              </a:ext>
            </a:extLst>
          </p:cNvPr>
          <p:cNvSpPr/>
          <p:nvPr/>
        </p:nvSpPr>
        <p:spPr>
          <a:xfrm>
            <a:off x="5292048" y="1765953"/>
            <a:ext cx="2940423" cy="1828800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973F1B0F-98F9-4FDC-80BC-E1B3D6DDBCB6}"/>
              </a:ext>
            </a:extLst>
          </p:cNvPr>
          <p:cNvSpPr/>
          <p:nvPr/>
        </p:nvSpPr>
        <p:spPr>
          <a:xfrm>
            <a:off x="644788" y="1081366"/>
            <a:ext cx="4103795" cy="1684253"/>
          </a:xfrm>
          <a:prstGeom prst="wedgeEllipseCallout">
            <a:avLst>
              <a:gd name="adj1" fmla="val 33903"/>
              <a:gd name="adj2" fmla="val 6204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can find how many squares are inside this rectangle </a:t>
            </a:r>
            <a:r>
              <a:rPr lang="en-GB" b="1" i="1" dirty="0">
                <a:solidFill>
                  <a:srgbClr val="253746"/>
                </a:solidFill>
              </a:rPr>
              <a:t>without</a:t>
            </a:r>
            <a:r>
              <a:rPr lang="en-GB" b="1" dirty="0">
                <a:solidFill>
                  <a:srgbClr val="253746"/>
                </a:solidFill>
              </a:rPr>
              <a:t> counting every one!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C5BBC2D-4B7D-4C17-B0A5-55D15A2FD1E3}"/>
              </a:ext>
            </a:extLst>
          </p:cNvPr>
          <p:cNvSpPr/>
          <p:nvPr/>
        </p:nvSpPr>
        <p:spPr>
          <a:xfrm>
            <a:off x="821370" y="3126398"/>
            <a:ext cx="3750630" cy="1805412"/>
          </a:xfrm>
          <a:prstGeom prst="cloudCallout">
            <a:avLst>
              <a:gd name="adj1" fmla="val 60459"/>
              <a:gd name="adj2" fmla="val -66941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5 rows…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Each row has 8 squares.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5 x 8 = 40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515ED273-5642-4377-AF5B-CD6E90FABF69}"/>
              </a:ext>
            </a:extLst>
          </p:cNvPr>
          <p:cNvSpPr/>
          <p:nvPr/>
        </p:nvSpPr>
        <p:spPr>
          <a:xfrm>
            <a:off x="4275677" y="4343964"/>
            <a:ext cx="4316754" cy="1608985"/>
          </a:xfrm>
          <a:prstGeom prst="wedgeEllipseCallout">
            <a:avLst>
              <a:gd name="adj1" fmla="val 1454"/>
              <a:gd name="adj2" fmla="val -767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This is a way of measuring the </a:t>
            </a:r>
            <a:r>
              <a:rPr lang="en-GB" b="1" dirty="0">
                <a:solidFill>
                  <a:srgbClr val="C00000"/>
                </a:solidFill>
              </a:rPr>
              <a:t>area</a:t>
            </a:r>
            <a:r>
              <a:rPr lang="en-GB" b="1" dirty="0">
                <a:solidFill>
                  <a:srgbClr val="253746"/>
                </a:solidFill>
              </a:rPr>
              <a:t> of the rectangle. It is the amount of surface it covers.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CD954-09EF-4832-90C2-7725B94359AA}"/>
              </a:ext>
            </a:extLst>
          </p:cNvPr>
          <p:cNvSpPr txBox="1"/>
          <p:nvPr/>
        </p:nvSpPr>
        <p:spPr>
          <a:xfrm>
            <a:off x="5407410" y="2004548"/>
            <a:ext cx="2829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40cm</a:t>
            </a:r>
            <a:r>
              <a:rPr lang="en-GB" sz="2000" b="1" baseline="30000" dirty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The small ‘2’ after cm stands for square centimetres.</a:t>
            </a:r>
            <a:endParaRPr lang="en-GB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061C623E-5D9A-40A3-A66D-0DB98DEA298B}"/>
              </a:ext>
            </a:extLst>
          </p:cNvPr>
          <p:cNvSpPr/>
          <p:nvPr/>
        </p:nvSpPr>
        <p:spPr>
          <a:xfrm>
            <a:off x="4275677" y="298920"/>
            <a:ext cx="4103795" cy="924187"/>
          </a:xfrm>
          <a:prstGeom prst="wedgeEllipseCallout">
            <a:avLst>
              <a:gd name="adj1" fmla="val 33903"/>
              <a:gd name="adj2" fmla="val 6204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James drew a rectangle on centimetre squared paper.</a:t>
            </a:r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D412159-5F72-6448-8CC9-CC0C58D4C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93583" y="181192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4E385D8-0F40-254C-AE67-0CAD902764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75785" y="946330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9030CC9-D2AF-844F-BB19-58ED8E37D7C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20644" y="1694132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CC208D3-A5FA-E54F-B9EC-BBF8D2EBDB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51493" y="3352167"/>
            <a:ext cx="812800" cy="812800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10E458D-57BD-7440-B9C2-98B0A7BB3C1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0" y="4351068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B71490-98CA-4E49-88FE-37C8F9755FE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76654" y="24419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3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0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 animBg="1"/>
      <p:bldP spid="4" grpId="0" animBg="1"/>
      <p:bldP spid="1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rectangles.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8E3559E-FAF0-4765-84A5-A6F3E792D4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21991" r="37483" b="59040"/>
          <a:stretch/>
        </p:blipFill>
        <p:spPr>
          <a:xfrm>
            <a:off x="2976281" y="1615153"/>
            <a:ext cx="3474907" cy="206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4146C8-76D9-4E51-ADE0-884204267ADE}"/>
              </a:ext>
            </a:extLst>
          </p:cNvPr>
          <p:cNvSpPr/>
          <p:nvPr/>
        </p:nvSpPr>
        <p:spPr>
          <a:xfrm>
            <a:off x="3434503" y="2123715"/>
            <a:ext cx="2572530" cy="1120529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ACB5B75B-9A90-494F-BD32-54D125FE2B95}"/>
              </a:ext>
            </a:extLst>
          </p:cNvPr>
          <p:cNvSpPr/>
          <p:nvPr/>
        </p:nvSpPr>
        <p:spPr>
          <a:xfrm>
            <a:off x="230980" y="931961"/>
            <a:ext cx="3568353" cy="934490"/>
          </a:xfrm>
          <a:prstGeom prst="wedgeEllipseCallout">
            <a:avLst>
              <a:gd name="adj1" fmla="val 33903"/>
              <a:gd name="adj2" fmla="val 6204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Carla drew this rectangle on centimetre squared paper.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FE10DA-495A-4EAD-918C-C12C3B02F1D7}"/>
              </a:ext>
            </a:extLst>
          </p:cNvPr>
          <p:cNvSpPr txBox="1"/>
          <p:nvPr/>
        </p:nvSpPr>
        <p:spPr>
          <a:xfrm>
            <a:off x="3799334" y="244867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21cm</a:t>
            </a:r>
            <a:r>
              <a:rPr lang="en-GB" sz="2000" b="1" baseline="30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2DEE13C9-38DC-41DB-97E4-49E912782D29}"/>
              </a:ext>
            </a:extLst>
          </p:cNvPr>
          <p:cNvSpPr/>
          <p:nvPr/>
        </p:nvSpPr>
        <p:spPr>
          <a:xfrm>
            <a:off x="5876041" y="623988"/>
            <a:ext cx="2943329" cy="1061666"/>
          </a:xfrm>
          <a:prstGeom prst="wedgeEllipseCallout">
            <a:avLst>
              <a:gd name="adj1" fmla="val -39240"/>
              <a:gd name="adj2" fmla="val 6946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How many rows? How many squares in each row?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826FFAB4-A30B-4264-878C-0EFABA3F6A22}"/>
              </a:ext>
            </a:extLst>
          </p:cNvPr>
          <p:cNvSpPr/>
          <p:nvPr/>
        </p:nvSpPr>
        <p:spPr>
          <a:xfrm>
            <a:off x="511729" y="3834665"/>
            <a:ext cx="3899843" cy="1061666"/>
          </a:xfrm>
          <a:prstGeom prst="wedgeEllipseCallout">
            <a:avLst>
              <a:gd name="adj1" fmla="val -39240"/>
              <a:gd name="adj2" fmla="val 6946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 What times table fact can we use to find the area of this rectangle?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8A9CF1F-87B3-4500-8CEF-6D7702CCE1D1}"/>
              </a:ext>
            </a:extLst>
          </p:cNvPr>
          <p:cNvSpPr/>
          <p:nvPr/>
        </p:nvSpPr>
        <p:spPr>
          <a:xfrm>
            <a:off x="5738648" y="3887116"/>
            <a:ext cx="2348776" cy="956762"/>
          </a:xfrm>
          <a:prstGeom prst="cloudCallout">
            <a:avLst>
              <a:gd name="adj1" fmla="val -49260"/>
              <a:gd name="adj2" fmla="val -92352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3 x 7 = 21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915817-EAF9-C14C-9BF4-AAE3701BE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96244" y="87285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A222046-D0BA-1645-9383-00DC96C99A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96244" y="20359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24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 animBg="1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rectangles.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09BCF4-6680-470E-BD80-42CB0BC040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21555" r="40808" b="58444"/>
          <a:stretch/>
        </p:blipFill>
        <p:spPr>
          <a:xfrm>
            <a:off x="795358" y="1175466"/>
            <a:ext cx="3299012" cy="217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DCE99E-2DC8-4D41-AB7C-DD664FF4787C}"/>
              </a:ext>
            </a:extLst>
          </p:cNvPr>
          <p:cNvSpPr/>
          <p:nvPr/>
        </p:nvSpPr>
        <p:spPr>
          <a:xfrm>
            <a:off x="1711353" y="1386707"/>
            <a:ext cx="1081503" cy="1468256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C5BBC2D-4B7D-4C17-B0A5-55D15A2FD1E3}"/>
              </a:ext>
            </a:extLst>
          </p:cNvPr>
          <p:cNvSpPr/>
          <p:nvPr/>
        </p:nvSpPr>
        <p:spPr>
          <a:xfrm>
            <a:off x="975607" y="3566407"/>
            <a:ext cx="3365447" cy="1089344"/>
          </a:xfrm>
          <a:prstGeom prst="cloudCallout">
            <a:avLst>
              <a:gd name="adj1" fmla="val -35836"/>
              <a:gd name="adj2" fmla="val -75874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4 rows…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each has 3 squares.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4 x 3 = 12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515ED273-5642-4377-AF5B-CD6E90FABF69}"/>
              </a:ext>
            </a:extLst>
          </p:cNvPr>
          <p:cNvSpPr/>
          <p:nvPr/>
        </p:nvSpPr>
        <p:spPr>
          <a:xfrm>
            <a:off x="3590042" y="249343"/>
            <a:ext cx="3431767" cy="607767"/>
          </a:xfrm>
          <a:prstGeom prst="wedgeEllipseCallout">
            <a:avLst>
              <a:gd name="adj1" fmla="val 59347"/>
              <a:gd name="adj2" fmla="val -5310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Kirk drew 2 rectangles.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D072EF8C-43D1-4FE4-ACC4-88774F989F16}"/>
              </a:ext>
            </a:extLst>
          </p:cNvPr>
          <p:cNvSpPr/>
          <p:nvPr/>
        </p:nvSpPr>
        <p:spPr>
          <a:xfrm>
            <a:off x="2464057" y="4866993"/>
            <a:ext cx="5020516" cy="793834"/>
          </a:xfrm>
          <a:prstGeom prst="wedgeEllipseCallout">
            <a:avLst>
              <a:gd name="adj1" fmla="val -9496"/>
              <a:gd name="adj2" fmla="val -6742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Different rectangles </a:t>
            </a:r>
            <a:r>
              <a:rPr lang="en-GB" b="1" i="1" dirty="0">
                <a:solidFill>
                  <a:srgbClr val="253746"/>
                </a:solidFill>
              </a:rPr>
              <a:t>can</a:t>
            </a:r>
            <a:r>
              <a:rPr lang="en-GB" b="1" dirty="0">
                <a:solidFill>
                  <a:srgbClr val="253746"/>
                </a:solidFill>
              </a:rPr>
              <a:t> have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the same area!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CD954-09EF-4832-90C2-7725B94359AA}"/>
              </a:ext>
            </a:extLst>
          </p:cNvPr>
          <p:cNvSpPr txBox="1"/>
          <p:nvPr/>
        </p:nvSpPr>
        <p:spPr>
          <a:xfrm>
            <a:off x="1322646" y="192078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12cm</a:t>
            </a:r>
            <a:r>
              <a:rPr lang="en-GB" sz="2000" b="1" baseline="30000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8D51F59-26BC-4CD0-A2CB-927FA94AFD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21555" r="40808" b="58444"/>
          <a:stretch/>
        </p:blipFill>
        <p:spPr>
          <a:xfrm>
            <a:off x="4814702" y="1197173"/>
            <a:ext cx="3311076" cy="217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502D7A-61CA-40B2-950D-3B8342733D02}"/>
              </a:ext>
            </a:extLst>
          </p:cNvPr>
          <p:cNvSpPr/>
          <p:nvPr/>
        </p:nvSpPr>
        <p:spPr>
          <a:xfrm>
            <a:off x="5369803" y="1787915"/>
            <a:ext cx="2202607" cy="723342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63239-222F-421D-9560-B6160BB5C97F}"/>
              </a:ext>
            </a:extLst>
          </p:cNvPr>
          <p:cNvSpPr txBox="1"/>
          <p:nvPr/>
        </p:nvSpPr>
        <p:spPr>
          <a:xfrm>
            <a:off x="5479366" y="193225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12cm</a:t>
            </a:r>
            <a:r>
              <a:rPr lang="en-GB" sz="2000" b="1" baseline="30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82C8F2F4-C6B2-4723-BF58-645A82FB0DC3}"/>
              </a:ext>
            </a:extLst>
          </p:cNvPr>
          <p:cNvSpPr/>
          <p:nvPr/>
        </p:nvSpPr>
        <p:spPr>
          <a:xfrm>
            <a:off x="5187265" y="3478174"/>
            <a:ext cx="3311075" cy="1177577"/>
          </a:xfrm>
          <a:prstGeom prst="cloudCallout">
            <a:avLst>
              <a:gd name="adj1" fmla="val -35836"/>
              <a:gd name="adj2" fmla="val -75874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2 rows…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each has 6 squares.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2 x 6 = 12 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C9833F3-3E47-8E40-A01D-33DACDC42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152" y="171443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E48739-1B93-F347-B9C2-68E716004E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152" y="769066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EC8550-B9D3-7648-8D1D-6E18F5AB9C1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152" y="25640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14" grpId="0" animBg="1"/>
      <p:bldP spid="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2422</TotalTime>
  <Words>186</Words>
  <Application>Microsoft Office PowerPoint</Application>
  <PresentationFormat>On-screen Show (4:3)</PresentationFormat>
  <Paragraphs>35</Paragraphs>
  <Slides>3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217</cp:revision>
  <dcterms:created xsi:type="dcterms:W3CDTF">2018-09-13T11:08:58Z</dcterms:created>
  <dcterms:modified xsi:type="dcterms:W3CDTF">2020-05-18T07:24:10Z</dcterms:modified>
</cp:coreProperties>
</file>