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7" r:id="rId2"/>
    <p:sldId id="261" r:id="rId3"/>
    <p:sldId id="262" r:id="rId4"/>
    <p:sldId id="263" r:id="rId5"/>
    <p:sldId id="259" r:id="rId6"/>
    <p:sldId id="264" r:id="rId7"/>
    <p:sldId id="275" r:id="rId8"/>
    <p:sldId id="277" r:id="rId9"/>
    <p:sldId id="268" r:id="rId10"/>
    <p:sldId id="278" r:id="rId11"/>
    <p:sldId id="280" r:id="rId12"/>
    <p:sldId id="281" r:id="rId13"/>
    <p:sldId id="282" r:id="rId14"/>
    <p:sldId id="283" r:id="rId15"/>
    <p:sldId id="279" r:id="rId16"/>
    <p:sldId id="28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71" autoAdjust="0"/>
    <p:restoredTop sz="94660"/>
  </p:normalViewPr>
  <p:slideViewPr>
    <p:cSldViewPr>
      <p:cViewPr varScale="1">
        <p:scale>
          <a:sx n="70" d="100"/>
          <a:sy n="70" d="100"/>
        </p:scale>
        <p:origin x="15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26841-59F8-447D-B597-46E01DBCEA38}" type="datetimeFigureOut">
              <a:rPr lang="en-GB" smtClean="0"/>
              <a:pPr/>
              <a:t>04/05/2018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BA08C-9D0F-48A0-AB95-21B63A7CACD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3396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04/05/2018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04/05/2018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04/05/2018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04/05/2018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04/05/2018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04/05/2018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04/05/2018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04/05/2018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04/05/2018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04/05/2018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715C-0B50-4C1E-B88D-841440559C15}" type="datetimeFigureOut">
              <a:rPr lang="en-GB" smtClean="0"/>
              <a:pPr/>
              <a:t>04/05/2018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F715C-0B50-4C1E-B88D-841440559C15}" type="datetimeFigureOut">
              <a:rPr lang="en-GB" smtClean="0"/>
              <a:pPr/>
              <a:t>04/05/2018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65A6B-147E-48EE-A043-48702E6A609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675456"/>
            <a:ext cx="9937104" cy="7992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Content Placeholder 3" descr="http://www.ukimmigrationbarristers.com/blog/wp-content/uploads/2013/03/keep-calm-british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87028" y="-35735"/>
            <a:ext cx="4680520" cy="4569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-252536" y="4617651"/>
            <a:ext cx="9514095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dirty="0" smtClean="0">
                <a:latin typeface="Comic Sans MS" panose="030F0702030302020204" pitchFamily="66" charset="0"/>
              </a:rPr>
              <a:t>Good Morning!</a:t>
            </a:r>
            <a:r>
              <a:rPr lang="en-GB" sz="4000" dirty="0">
                <a:latin typeface="Comic Sans MS" panose="030F0702030302020204" pitchFamily="66" charset="0"/>
              </a:rPr>
              <a:t/>
            </a:r>
            <a:br>
              <a:rPr lang="en-GB" sz="4000" dirty="0">
                <a:latin typeface="Comic Sans MS" panose="030F0702030302020204" pitchFamily="66" charset="0"/>
              </a:rPr>
            </a:br>
            <a:r>
              <a:rPr lang="en-GB" sz="6000" dirty="0">
                <a:latin typeface="Comic Sans MS" panose="030F0702030302020204" pitchFamily="66" charset="0"/>
              </a:rPr>
              <a:t/>
            </a:r>
            <a:br>
              <a:rPr lang="en-GB" sz="6000" dirty="0">
                <a:latin typeface="Comic Sans MS" panose="030F0702030302020204" pitchFamily="66" charset="0"/>
              </a:rPr>
            </a:br>
            <a:r>
              <a:rPr lang="en-GB" sz="3200" dirty="0">
                <a:latin typeface="Comic Sans MS" panose="030F0702030302020204" pitchFamily="66" charset="0"/>
              </a:rPr>
              <a:t>Please sit silently and listen to the music</a:t>
            </a:r>
            <a:r>
              <a:rPr lang="en-GB" sz="3200" dirty="0" smtClean="0">
                <a:latin typeface="Comic Sans MS" panose="030F0702030302020204" pitchFamily="66" charset="0"/>
              </a:rPr>
              <a:t>. </a:t>
            </a:r>
          </a:p>
          <a:p>
            <a:r>
              <a:rPr lang="en-GB" sz="3200" dirty="0" smtClean="0">
                <a:latin typeface="Comic Sans MS" panose="030F0702030302020204" pitchFamily="66" charset="0"/>
              </a:rPr>
              <a:t>Have a think about what it means to be British?</a:t>
            </a:r>
            <a:endParaRPr lang="en-GB" sz="3200" dirty="0"/>
          </a:p>
        </p:txBody>
      </p:sp>
      <p:pic>
        <p:nvPicPr>
          <p:cNvPr id="6" name="Picture 2" descr="StJosephs-Master-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188640"/>
            <a:ext cx="1455737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omic Sans MS" pitchFamily="66" charset="0"/>
              </a:rPr>
              <a:t>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676456" cy="5661248"/>
          </a:xfrm>
        </p:spPr>
        <p:txBody>
          <a:bodyPr>
            <a:normAutofit fontScale="77500" lnSpcReduction="20000"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Democracy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Britain is a democracy – this means that the people in Britain vote for the people who make the laws and decide how the country is run. </a:t>
            </a:r>
            <a:r>
              <a:rPr lang="en-GB" sz="4800" dirty="0" smtClean="0">
                <a:latin typeface="Comic Sans MS" pitchFamily="66" charset="0"/>
              </a:rPr>
              <a:t>(A bit like our school council!) 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If </a:t>
            </a:r>
            <a:r>
              <a:rPr lang="en-GB" sz="4800" dirty="0" smtClean="0">
                <a:latin typeface="Comic Sans MS" pitchFamily="66" charset="0"/>
              </a:rPr>
              <a:t>we didn’t have a democracy, just one person might be able to make all the laws and that would not be fair.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     </a:t>
            </a:r>
            <a:endParaRPr lang="en-GB" sz="4000" b="1" dirty="0" smtClean="0">
              <a:latin typeface="Comic Sans MS" pitchFamily="66" charset="0"/>
            </a:endParaRPr>
          </a:p>
        </p:txBody>
      </p:sp>
      <p:pic>
        <p:nvPicPr>
          <p:cNvPr id="5" name="Picture 2" descr="StJosephs-Master-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5161" y="6058669"/>
            <a:ext cx="1455737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omic Sans MS" pitchFamily="66" charset="0"/>
              </a:rPr>
              <a:t>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676456" cy="5661248"/>
          </a:xfrm>
        </p:spPr>
        <p:txBody>
          <a:bodyPr>
            <a:normAutofit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The rule of the law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In Britain we have a police force who make sure people do not do the wrong thing and break the law – this means that we are safe.</a:t>
            </a:r>
          </a:p>
          <a:p>
            <a:pPr>
              <a:buNone/>
            </a:pPr>
            <a:endParaRPr lang="en-GB" sz="4000" b="1" dirty="0" smtClean="0">
              <a:latin typeface="Comic Sans MS" pitchFamily="66" charset="0"/>
            </a:endParaRPr>
          </a:p>
        </p:txBody>
      </p:sp>
      <p:pic>
        <p:nvPicPr>
          <p:cNvPr id="5" name="Picture 2" descr="StJosephs-Master-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2333" y="5877272"/>
            <a:ext cx="1455737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omic Sans MS" pitchFamily="66" charset="0"/>
              </a:rPr>
              <a:t>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676456" cy="5661248"/>
          </a:xfrm>
        </p:spPr>
        <p:txBody>
          <a:bodyPr>
            <a:normAutofit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Individual Liberty</a:t>
            </a:r>
          </a:p>
          <a:p>
            <a:pPr marL="0" indent="0">
              <a:buNone/>
            </a:pPr>
            <a:r>
              <a:rPr lang="en-GB" sz="4800" dirty="0" smtClean="0">
                <a:latin typeface="Comic Sans MS" pitchFamily="66" charset="0"/>
              </a:rPr>
              <a:t>In Britain, as long as we do not break the law, we can live as we choose to and have our own opinions about things.</a:t>
            </a:r>
          </a:p>
          <a:p>
            <a:pPr>
              <a:buNone/>
            </a:pPr>
            <a:endParaRPr lang="en-GB" sz="4000" b="1" dirty="0" smtClean="0">
              <a:latin typeface="Comic Sans MS" pitchFamily="66" charset="0"/>
            </a:endParaRPr>
          </a:p>
        </p:txBody>
      </p:sp>
      <p:pic>
        <p:nvPicPr>
          <p:cNvPr id="5" name="Picture 2" descr="StJosephs-Master-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0081" y="5733256"/>
            <a:ext cx="1455737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omic Sans MS" pitchFamily="66" charset="0"/>
              </a:rPr>
              <a:t>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r>
              <a:rPr lang="en-GB" sz="5200" b="1" dirty="0" smtClean="0">
                <a:latin typeface="Comic Sans MS" pitchFamily="66" charset="0"/>
              </a:rPr>
              <a:t>Mutual Respect</a:t>
            </a:r>
          </a:p>
          <a:p>
            <a:pPr marL="0" indent="0">
              <a:buNone/>
            </a:pPr>
            <a:r>
              <a:rPr lang="en-GB" sz="4000" dirty="0" smtClean="0">
                <a:latin typeface="Comic Sans MS" pitchFamily="66" charset="0"/>
              </a:rPr>
              <a:t>We might not always agree with other people, but we try to show respect for their thoughts and feelings.</a:t>
            </a:r>
          </a:p>
          <a:p>
            <a:pPr marL="0" indent="0">
              <a:buNone/>
            </a:pPr>
            <a:r>
              <a:rPr lang="en-GB" sz="4000" dirty="0" smtClean="0">
                <a:latin typeface="Comic Sans MS" pitchFamily="66" charset="0"/>
              </a:rPr>
              <a:t>We can give respect to others and we can expect other people to show us respect.</a:t>
            </a:r>
          </a:p>
        </p:txBody>
      </p:sp>
      <p:pic>
        <p:nvPicPr>
          <p:cNvPr id="5" name="Picture 2" descr="StJosephs-Master-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267" y="5877272"/>
            <a:ext cx="1455737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omic Sans MS" pitchFamily="66" charset="0"/>
              </a:rPr>
              <a:t>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r>
              <a:rPr lang="en-GB" sz="5400" b="1" dirty="0" smtClean="0">
                <a:latin typeface="Comic Sans MS" pitchFamily="66" charset="0"/>
              </a:rPr>
              <a:t>Tolerance of those of different faiths and beliefs</a:t>
            </a:r>
          </a:p>
          <a:p>
            <a:pPr marL="0" indent="0">
              <a:buNone/>
            </a:pPr>
            <a:r>
              <a:rPr lang="en-GB" sz="4000" dirty="0" smtClean="0">
                <a:latin typeface="Comic Sans MS" pitchFamily="66" charset="0"/>
              </a:rPr>
              <a:t>In Britain we accept that other people might have different beliefs than ours and they may believe in different religions.</a:t>
            </a:r>
          </a:p>
        </p:txBody>
      </p:sp>
      <p:pic>
        <p:nvPicPr>
          <p:cNvPr id="5" name="Picture 2" descr="StJosephs-Master-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0535" y="5805264"/>
            <a:ext cx="1455737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Let’s look at that list of </a:t>
            </a:r>
            <a:br>
              <a:rPr lang="en-GB" dirty="0" smtClean="0">
                <a:latin typeface="Comic Sans MS" pitchFamily="66" charset="0"/>
              </a:rPr>
            </a:br>
            <a:r>
              <a:rPr lang="en-GB" b="1" dirty="0" smtClean="0">
                <a:latin typeface="Comic Sans MS" pitchFamily="66" charset="0"/>
              </a:rPr>
              <a:t>British Values </a:t>
            </a:r>
            <a:r>
              <a:rPr lang="en-GB" dirty="0" smtClean="0">
                <a:latin typeface="Comic Sans MS" pitchFamily="66" charset="0"/>
              </a:rPr>
              <a:t>again: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4248472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latin typeface="Comic Sans MS" pitchFamily="66" charset="0"/>
              </a:rPr>
              <a:t>democracy</a:t>
            </a:r>
          </a:p>
          <a:p>
            <a:r>
              <a:rPr lang="en-GB" sz="4000" b="1" dirty="0" smtClean="0">
                <a:latin typeface="Comic Sans MS" pitchFamily="66" charset="0"/>
              </a:rPr>
              <a:t>the rule of law</a:t>
            </a:r>
          </a:p>
          <a:p>
            <a:r>
              <a:rPr lang="en-GB" sz="4000" b="1" dirty="0" smtClean="0">
                <a:latin typeface="Comic Sans MS" pitchFamily="66" charset="0"/>
              </a:rPr>
              <a:t>individual liberty</a:t>
            </a:r>
          </a:p>
          <a:p>
            <a:r>
              <a:rPr lang="en-GB" sz="4000" b="1" dirty="0" smtClean="0">
                <a:latin typeface="Comic Sans MS" pitchFamily="66" charset="0"/>
              </a:rPr>
              <a:t>mutual respect</a:t>
            </a:r>
          </a:p>
          <a:p>
            <a:r>
              <a:rPr lang="en-GB" sz="4000" b="1" dirty="0" smtClean="0">
                <a:latin typeface="Comic Sans MS" pitchFamily="66" charset="0"/>
              </a:rPr>
              <a:t>tolerance of those of different faiths and beliefs</a:t>
            </a:r>
            <a:endParaRPr lang="en-GB" sz="4000" b="1" dirty="0">
              <a:latin typeface="Comic Sans MS" pitchFamily="66" charset="0"/>
            </a:endParaRPr>
          </a:p>
        </p:txBody>
      </p:sp>
      <p:pic>
        <p:nvPicPr>
          <p:cNvPr id="8" name="Picture 2" descr="StJosephs-Master-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0081" y="5733256"/>
            <a:ext cx="1455737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Let’s look at that list of </a:t>
            </a:r>
            <a:br>
              <a:rPr lang="en-GB" dirty="0" smtClean="0">
                <a:latin typeface="Comic Sans MS" pitchFamily="66" charset="0"/>
              </a:rPr>
            </a:br>
            <a:r>
              <a:rPr lang="en-GB" b="1" dirty="0" smtClean="0">
                <a:latin typeface="Comic Sans MS" pitchFamily="66" charset="0"/>
              </a:rPr>
              <a:t>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4248472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latin typeface="Comic Sans MS" pitchFamily="66" charset="0"/>
              </a:rPr>
              <a:t>Time for reflection</a:t>
            </a:r>
          </a:p>
          <a:p>
            <a:pPr marL="0" indent="0">
              <a:buNone/>
            </a:pPr>
            <a:r>
              <a:rPr lang="en-GB" sz="4000" dirty="0">
                <a:latin typeface="Comic Sans MS" pitchFamily="66" charset="0"/>
              </a:rPr>
              <a:t>Take a moment to think about how lucky we are to live in Britain, a country with such strong values.</a:t>
            </a:r>
          </a:p>
          <a:p>
            <a:pPr marL="0" indent="0">
              <a:buNone/>
            </a:pPr>
            <a:endParaRPr lang="en-GB" sz="4000" b="1" dirty="0" smtClean="0">
              <a:latin typeface="Comic Sans MS" pitchFamily="66" charset="0"/>
            </a:endParaRPr>
          </a:p>
          <a:p>
            <a:endParaRPr lang="en-GB" sz="4000" b="1" dirty="0">
              <a:latin typeface="Comic Sans MS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520" y="571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8" name="Picture 2" descr="StJosephs-Master-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0081" y="5733256"/>
            <a:ext cx="1455737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774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11560" y="980728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 smtClean="0">
                <a:latin typeface="Comic Sans MS" pitchFamily="66" charset="0"/>
              </a:rPr>
              <a:t>Let’s play a game of ‘Put your hand up if.....’</a:t>
            </a:r>
            <a:endParaRPr lang="en-GB" sz="8000" b="1" dirty="0">
              <a:latin typeface="Comic Sans MS" pitchFamily="66" charset="0"/>
            </a:endParaRPr>
          </a:p>
        </p:txBody>
      </p:sp>
      <p:pic>
        <p:nvPicPr>
          <p:cNvPr id="4" name="Picture 2" descr="StJosephs-Master-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0081" y="5733256"/>
            <a:ext cx="1455737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Comic Sans MS" pitchFamily="66" charset="0"/>
              </a:rPr>
              <a:t>Put your hand up if........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>
                <a:latin typeface="Comic Sans MS" pitchFamily="66" charset="0"/>
              </a:rPr>
              <a:t>You have brown hair</a:t>
            </a:r>
          </a:p>
          <a:p>
            <a:r>
              <a:rPr lang="en-GB" dirty="0" smtClean="0">
                <a:latin typeface="Comic Sans MS" pitchFamily="66" charset="0"/>
              </a:rPr>
              <a:t>Wear glasses</a:t>
            </a:r>
          </a:p>
          <a:p>
            <a:r>
              <a:rPr lang="en-GB" dirty="0" smtClean="0">
                <a:latin typeface="Comic Sans MS" pitchFamily="66" charset="0"/>
              </a:rPr>
              <a:t>Have a brother or sister</a:t>
            </a:r>
          </a:p>
          <a:p>
            <a:r>
              <a:rPr lang="en-GB" dirty="0" smtClean="0">
                <a:latin typeface="Comic Sans MS" pitchFamily="66" charset="0"/>
              </a:rPr>
              <a:t>Like football</a:t>
            </a:r>
          </a:p>
          <a:p>
            <a:r>
              <a:rPr lang="en-GB" dirty="0" smtClean="0">
                <a:latin typeface="Comic Sans MS" pitchFamily="66" charset="0"/>
              </a:rPr>
              <a:t>Can speak another language</a:t>
            </a:r>
          </a:p>
          <a:p>
            <a:r>
              <a:rPr lang="en-GB" dirty="0" smtClean="0">
                <a:latin typeface="Comic Sans MS" pitchFamily="66" charset="0"/>
              </a:rPr>
              <a:t>You like swimming in the sea! </a:t>
            </a:r>
          </a:p>
          <a:p>
            <a:r>
              <a:rPr lang="en-GB" dirty="0" smtClean="0">
                <a:latin typeface="Comic Sans MS" pitchFamily="66" charset="0"/>
              </a:rPr>
              <a:t>Born in this country</a:t>
            </a:r>
          </a:p>
          <a:p>
            <a:r>
              <a:rPr lang="en-GB" dirty="0" smtClean="0">
                <a:latin typeface="Comic Sans MS" pitchFamily="66" charset="0"/>
              </a:rPr>
              <a:t>Know what you want to be when you’re older</a:t>
            </a:r>
          </a:p>
          <a:p>
            <a:endParaRPr lang="en-GB" dirty="0">
              <a:latin typeface="Comic Sans MS" pitchFamily="66" charset="0"/>
            </a:endParaRPr>
          </a:p>
        </p:txBody>
      </p:sp>
      <p:pic>
        <p:nvPicPr>
          <p:cNvPr id="5" name="Picture 2" descr="StJosephs-Master-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0081" y="5733256"/>
            <a:ext cx="1455737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675456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229600" cy="4032448"/>
          </a:xfrm>
        </p:spPr>
        <p:txBody>
          <a:bodyPr>
            <a:noAutofit/>
          </a:bodyPr>
          <a:lstStyle/>
          <a:p>
            <a:r>
              <a:rPr lang="en-GB" sz="8800" dirty="0" smtClean="0">
                <a:latin typeface="Comic Sans MS" pitchFamily="66" charset="0"/>
              </a:rPr>
              <a:t>All these things help make up your identity </a:t>
            </a:r>
            <a:endParaRPr lang="en-GB" sz="8800" dirty="0">
              <a:latin typeface="Comic Sans MS" pitchFamily="66" charset="0"/>
            </a:endParaRPr>
          </a:p>
        </p:txBody>
      </p:sp>
      <p:pic>
        <p:nvPicPr>
          <p:cNvPr id="4" name="Picture 2" descr="StJosephs-Master-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0081" y="5733256"/>
            <a:ext cx="1455737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latin typeface="Comic Sans MS" pitchFamily="66" charset="0"/>
              </a:rPr>
              <a:t>So what else makes up your personal identity?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6005264"/>
          </a:xfrm>
        </p:spPr>
        <p:txBody>
          <a:bodyPr>
            <a:noAutofit/>
          </a:bodyPr>
          <a:lstStyle/>
          <a:p>
            <a:r>
              <a:rPr lang="en-GB" sz="3000" b="1" dirty="0" smtClean="0">
                <a:latin typeface="Comic Sans MS" pitchFamily="66" charset="0"/>
              </a:rPr>
              <a:t>Groups or clubs that you belong to - scouts, rugby, choir....</a:t>
            </a:r>
          </a:p>
          <a:p>
            <a:r>
              <a:rPr lang="en-GB" sz="3000" b="1" dirty="0" smtClean="0">
                <a:latin typeface="Comic Sans MS" pitchFamily="66" charset="0"/>
              </a:rPr>
              <a:t>What your interests or talents are - film, dance, speed stacking....</a:t>
            </a:r>
          </a:p>
          <a:p>
            <a:r>
              <a:rPr lang="en-GB" sz="3000" b="1" dirty="0" smtClean="0">
                <a:latin typeface="Comic Sans MS" pitchFamily="66" charset="0"/>
              </a:rPr>
              <a:t>What things are important to you. </a:t>
            </a:r>
          </a:p>
          <a:p>
            <a:r>
              <a:rPr lang="en-GB" sz="3000" b="1" dirty="0" smtClean="0">
                <a:latin typeface="Comic Sans MS" pitchFamily="66" charset="0"/>
              </a:rPr>
              <a:t>What your hopes are for the future.</a:t>
            </a:r>
          </a:p>
          <a:p>
            <a:r>
              <a:rPr lang="en-GB" sz="3000" b="1" dirty="0" smtClean="0">
                <a:latin typeface="Comic Sans MS" pitchFamily="66" charset="0"/>
              </a:rPr>
              <a:t>Which people are important to you. </a:t>
            </a:r>
          </a:p>
          <a:p>
            <a:r>
              <a:rPr lang="en-GB" sz="3000" b="1" dirty="0" smtClean="0">
                <a:latin typeface="Comic Sans MS" pitchFamily="66" charset="0"/>
              </a:rPr>
              <a:t>Your religion</a:t>
            </a:r>
          </a:p>
          <a:p>
            <a:r>
              <a:rPr lang="en-GB" sz="3000" b="1" dirty="0" smtClean="0">
                <a:latin typeface="Comic Sans MS" pitchFamily="66" charset="0"/>
              </a:rPr>
              <a:t>The languages that you speak. </a:t>
            </a:r>
            <a:endParaRPr lang="en-GB" sz="3000" b="1" dirty="0">
              <a:latin typeface="Comic Sans MS" pitchFamily="66" charset="0"/>
            </a:endParaRPr>
          </a:p>
          <a:p>
            <a:r>
              <a:rPr lang="en-GB" sz="3000" b="1" dirty="0" smtClean="0">
                <a:latin typeface="Comic Sans MS" pitchFamily="66" charset="0"/>
              </a:rPr>
              <a:t>Which country you are from.</a:t>
            </a:r>
            <a:endParaRPr lang="en-GB" sz="3000" b="1" dirty="0">
              <a:latin typeface="Comic Sans MS" pitchFamily="66" charset="0"/>
            </a:endParaRPr>
          </a:p>
        </p:txBody>
      </p:sp>
      <p:pic>
        <p:nvPicPr>
          <p:cNvPr id="5" name="Picture 2" descr="StJosephs-Master-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8931" y="5805264"/>
            <a:ext cx="1455737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496944" cy="4536504"/>
          </a:xfrm>
        </p:spPr>
        <p:txBody>
          <a:bodyPr>
            <a:normAutofit/>
          </a:bodyPr>
          <a:lstStyle/>
          <a:p>
            <a:pPr indent="17463" algn="ctr">
              <a:buNone/>
            </a:pPr>
            <a:r>
              <a:rPr lang="en-GB" sz="4000" dirty="0" smtClean="0">
                <a:latin typeface="Comic Sans MS" pitchFamily="66" charset="0"/>
              </a:rPr>
              <a:t>What you </a:t>
            </a:r>
            <a:r>
              <a:rPr lang="en-GB" sz="4000" b="1" dirty="0" smtClean="0">
                <a:latin typeface="Comic Sans MS" pitchFamily="66" charset="0"/>
              </a:rPr>
              <a:t>value</a:t>
            </a:r>
            <a:r>
              <a:rPr lang="en-GB" sz="4000" dirty="0" smtClean="0">
                <a:latin typeface="Comic Sans MS" pitchFamily="66" charset="0"/>
              </a:rPr>
              <a:t> also makes up part of who you are.</a:t>
            </a:r>
          </a:p>
          <a:p>
            <a:pPr indent="17463" algn="ctr">
              <a:buNone/>
            </a:pPr>
            <a:endParaRPr lang="en-GB" sz="4000" dirty="0" smtClean="0">
              <a:latin typeface="Comic Sans MS" pitchFamily="66" charset="0"/>
            </a:endParaRPr>
          </a:p>
          <a:p>
            <a:pPr indent="17463" algn="ctr">
              <a:buNone/>
            </a:pPr>
            <a:r>
              <a:rPr lang="en-GB" sz="4000" dirty="0" smtClean="0">
                <a:latin typeface="Comic Sans MS" pitchFamily="66" charset="0"/>
              </a:rPr>
              <a:t>Time for another game – Let’s play ‘Thumbs up, Thumbs down’</a:t>
            </a:r>
          </a:p>
          <a:p>
            <a:pPr indent="17463" algn="ctr">
              <a:buNone/>
            </a:pPr>
            <a:endParaRPr lang="en-GB" sz="4000" dirty="0" smtClean="0">
              <a:latin typeface="Comic Sans MS" pitchFamily="66" charset="0"/>
            </a:endParaRPr>
          </a:p>
          <a:p>
            <a:pPr indent="17463" algn="ctr">
              <a:buNone/>
            </a:pPr>
            <a:endParaRPr lang="en-GB" sz="4000" dirty="0">
              <a:latin typeface="Comic Sans MS" pitchFamily="66" charset="0"/>
            </a:endParaRPr>
          </a:p>
        </p:txBody>
      </p:sp>
      <p:pic>
        <p:nvPicPr>
          <p:cNvPr id="11266" name="Picture 2" descr="http://www.wpclipart.com/page_frames/full_page_signs/Thumb_Up_full_page_colo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861048"/>
            <a:ext cx="1872208" cy="2478942"/>
          </a:xfrm>
          <a:prstGeom prst="rect">
            <a:avLst/>
          </a:prstGeom>
          <a:noFill/>
        </p:spPr>
      </p:pic>
      <p:pic>
        <p:nvPicPr>
          <p:cNvPr id="7" name="Picture 2" descr="http://www.wpclipart.com/page_frames/full_page_signs/Thumb_Up_full_page_color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>
            <a:off x="6588224" y="3861048"/>
            <a:ext cx="1872208" cy="247894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79512" y="4005064"/>
            <a:ext cx="43204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Comic Sans MS" pitchFamily="66" charset="0"/>
              </a:rPr>
              <a:t>I’m going to show you some words on the board – if you think that thing is important to you, if it is something you value, then give me a thumbs up – if not, it’s thumbs down.</a:t>
            </a:r>
            <a:endParaRPr lang="en-GB" sz="2400" b="1" dirty="0">
              <a:latin typeface="Comic Sans MS" pitchFamily="66" charset="0"/>
            </a:endParaRPr>
          </a:p>
        </p:txBody>
      </p:sp>
      <p:pic>
        <p:nvPicPr>
          <p:cNvPr id="9" name="Picture 2" descr="StJosephs-Master-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2584" y="5918008"/>
            <a:ext cx="1455737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4760" cy="114300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GB" sz="6000" b="1" dirty="0" smtClean="0">
                <a:latin typeface="Comic Sans MS" pitchFamily="66" charset="0"/>
              </a:rPr>
              <a:t>Honesty</a:t>
            </a:r>
            <a:endParaRPr lang="en-GB" sz="6000" b="1" dirty="0">
              <a:latin typeface="Comic Sans MS" pitchFamily="66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27984" y="260648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Hard work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67544" y="1556792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Caring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427984" y="1556792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Resilience 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67544" y="285293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Laziness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27984" y="285293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Kindness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67544" y="4149080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Fun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427984" y="4149080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Rudeness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67544" y="537321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Hurtful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427984" y="5373216"/>
            <a:ext cx="3754760" cy="1143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Ambitious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15" name="Picture 2" descr="StJosephs-Master-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3164" y="5937302"/>
            <a:ext cx="1455737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0649"/>
            <a:ext cx="8229600" cy="38884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latin typeface="Comic Sans MS" pitchFamily="66" charset="0"/>
              </a:rPr>
              <a:t>We have talked about personal values, but can a country have values?</a:t>
            </a:r>
            <a:endParaRPr lang="en-GB" sz="6000" dirty="0">
              <a:latin typeface="Comic Sans MS" pitchFamily="66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4005064"/>
            <a:ext cx="8748464" cy="2852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We all live in Britain, what do you think British values are?</a:t>
            </a:r>
            <a:endParaRPr kumimoji="0" lang="en-GB" sz="6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pic>
        <p:nvPicPr>
          <p:cNvPr id="5" name="Picture 2" descr="StJosephs-Master-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6027889"/>
            <a:ext cx="1455737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staff\Desktop\UJ.jpg"/>
          <p:cNvPicPr>
            <a:picLocks noChangeAspect="1" noChangeArrowheads="1"/>
          </p:cNvPicPr>
          <p:nvPr/>
        </p:nvPicPr>
        <p:blipFill>
          <a:blip r:embed="rId2" cstate="print">
            <a:lum bright="63000" contrast="-32000"/>
          </a:blip>
          <a:stretch>
            <a:fillRect/>
          </a:stretch>
        </p:blipFill>
        <p:spPr bwMode="auto">
          <a:xfrm>
            <a:off x="-468560" y="-459432"/>
            <a:ext cx="9937104" cy="79928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omic Sans MS" pitchFamily="66" charset="0"/>
              </a:rPr>
              <a:t>British values 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4248472"/>
          </a:xfrm>
        </p:spPr>
        <p:txBody>
          <a:bodyPr>
            <a:normAutofit/>
          </a:bodyPr>
          <a:lstStyle/>
          <a:p>
            <a:r>
              <a:rPr lang="en-GB" sz="4000" b="1" dirty="0" smtClean="0">
                <a:latin typeface="Comic Sans MS" pitchFamily="66" charset="0"/>
              </a:rPr>
              <a:t>democracy</a:t>
            </a:r>
          </a:p>
          <a:p>
            <a:r>
              <a:rPr lang="en-GB" sz="4000" b="1" dirty="0" smtClean="0">
                <a:latin typeface="Comic Sans MS" pitchFamily="66" charset="0"/>
              </a:rPr>
              <a:t>the rule of law</a:t>
            </a:r>
          </a:p>
          <a:p>
            <a:r>
              <a:rPr lang="en-GB" sz="4000" b="1" dirty="0" smtClean="0">
                <a:latin typeface="Comic Sans MS" pitchFamily="66" charset="0"/>
              </a:rPr>
              <a:t>individual liberty</a:t>
            </a:r>
          </a:p>
          <a:p>
            <a:r>
              <a:rPr lang="en-GB" sz="4000" b="1" dirty="0" smtClean="0">
                <a:latin typeface="Comic Sans MS" pitchFamily="66" charset="0"/>
              </a:rPr>
              <a:t>mutual respect</a:t>
            </a:r>
          </a:p>
          <a:p>
            <a:r>
              <a:rPr lang="en-GB" sz="4000" b="1" dirty="0" smtClean="0">
                <a:latin typeface="Comic Sans MS" pitchFamily="66" charset="0"/>
              </a:rPr>
              <a:t>tolerance of those of different faiths and beliefs</a:t>
            </a:r>
            <a:endParaRPr lang="en-GB" sz="4000" b="1" dirty="0">
              <a:latin typeface="Comic Sans MS" pitchFamily="66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1520" y="571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 smtClean="0">
                <a:latin typeface="Comic Sans MS" pitchFamily="66" charset="0"/>
                <a:ea typeface="+mj-ea"/>
                <a:cs typeface="+mj-cs"/>
              </a:rPr>
              <a:t>There is a display outside the hall about British Values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pic>
        <p:nvPicPr>
          <p:cNvPr id="8" name="Picture 2" descr="StJosephs-Master-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2333" y="5943665"/>
            <a:ext cx="1455737" cy="147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535</Words>
  <Application>Microsoft Office PowerPoint</Application>
  <PresentationFormat>On-screen Show (4:3)</PresentationFormat>
  <Paragraphs>72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Put your hand up if........</vt:lpstr>
      <vt:lpstr>All these things help make up your identity </vt:lpstr>
      <vt:lpstr>So what else makes up your personal identity?</vt:lpstr>
      <vt:lpstr>PowerPoint Presentation</vt:lpstr>
      <vt:lpstr>Honesty</vt:lpstr>
      <vt:lpstr>PowerPoint Presentation</vt:lpstr>
      <vt:lpstr>British values </vt:lpstr>
      <vt:lpstr>British values </vt:lpstr>
      <vt:lpstr>British values </vt:lpstr>
      <vt:lpstr>British values </vt:lpstr>
      <vt:lpstr>British values </vt:lpstr>
      <vt:lpstr>British values </vt:lpstr>
      <vt:lpstr>Let’s look at that list of  British Values again:</vt:lpstr>
      <vt:lpstr>Let’s look at that list of  British Values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Philippa</dc:creator>
  <cp:lastModifiedBy>Nicola Taylor-Bashford</cp:lastModifiedBy>
  <cp:revision>39</cp:revision>
  <dcterms:created xsi:type="dcterms:W3CDTF">2014-10-13T08:30:34Z</dcterms:created>
  <dcterms:modified xsi:type="dcterms:W3CDTF">2018-05-04T09:02:16Z</dcterms:modified>
</cp:coreProperties>
</file>