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61EDA9-C895-4AD8-A89A-A8E4F678ACDF}"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58ABC-8135-42D7-BBE6-901B68D468DE}" type="slidenum">
              <a:rPr lang="en-GB" smtClean="0"/>
              <a:t>‹#›</a:t>
            </a:fld>
            <a:endParaRPr lang="en-GB"/>
          </a:p>
        </p:txBody>
      </p:sp>
    </p:spTree>
    <p:extLst>
      <p:ext uri="{BB962C8B-B14F-4D97-AF65-F5344CB8AC3E}">
        <p14:creationId xmlns:p14="http://schemas.microsoft.com/office/powerpoint/2010/main" val="117171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61EDA9-C895-4AD8-A89A-A8E4F678ACDF}"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58ABC-8135-42D7-BBE6-901B68D468DE}" type="slidenum">
              <a:rPr lang="en-GB" smtClean="0"/>
              <a:t>‹#›</a:t>
            </a:fld>
            <a:endParaRPr lang="en-GB"/>
          </a:p>
        </p:txBody>
      </p:sp>
    </p:spTree>
    <p:extLst>
      <p:ext uri="{BB962C8B-B14F-4D97-AF65-F5344CB8AC3E}">
        <p14:creationId xmlns:p14="http://schemas.microsoft.com/office/powerpoint/2010/main" val="197089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61EDA9-C895-4AD8-A89A-A8E4F678ACDF}"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58ABC-8135-42D7-BBE6-901B68D468DE}" type="slidenum">
              <a:rPr lang="en-GB" smtClean="0"/>
              <a:t>‹#›</a:t>
            </a:fld>
            <a:endParaRPr lang="en-GB"/>
          </a:p>
        </p:txBody>
      </p:sp>
    </p:spTree>
    <p:extLst>
      <p:ext uri="{BB962C8B-B14F-4D97-AF65-F5344CB8AC3E}">
        <p14:creationId xmlns:p14="http://schemas.microsoft.com/office/powerpoint/2010/main" val="215733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61EDA9-C895-4AD8-A89A-A8E4F678ACDF}"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58ABC-8135-42D7-BBE6-901B68D468DE}" type="slidenum">
              <a:rPr lang="en-GB" smtClean="0"/>
              <a:t>‹#›</a:t>
            </a:fld>
            <a:endParaRPr lang="en-GB"/>
          </a:p>
        </p:txBody>
      </p:sp>
    </p:spTree>
    <p:extLst>
      <p:ext uri="{BB962C8B-B14F-4D97-AF65-F5344CB8AC3E}">
        <p14:creationId xmlns:p14="http://schemas.microsoft.com/office/powerpoint/2010/main" val="272194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1EDA9-C895-4AD8-A89A-A8E4F678ACDF}"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58ABC-8135-42D7-BBE6-901B68D468DE}" type="slidenum">
              <a:rPr lang="en-GB" smtClean="0"/>
              <a:t>‹#›</a:t>
            </a:fld>
            <a:endParaRPr lang="en-GB"/>
          </a:p>
        </p:txBody>
      </p:sp>
    </p:spTree>
    <p:extLst>
      <p:ext uri="{BB962C8B-B14F-4D97-AF65-F5344CB8AC3E}">
        <p14:creationId xmlns:p14="http://schemas.microsoft.com/office/powerpoint/2010/main" val="384598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61EDA9-C895-4AD8-A89A-A8E4F678ACDF}"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858ABC-8135-42D7-BBE6-901B68D468DE}" type="slidenum">
              <a:rPr lang="en-GB" smtClean="0"/>
              <a:t>‹#›</a:t>
            </a:fld>
            <a:endParaRPr lang="en-GB"/>
          </a:p>
        </p:txBody>
      </p:sp>
    </p:spTree>
    <p:extLst>
      <p:ext uri="{BB962C8B-B14F-4D97-AF65-F5344CB8AC3E}">
        <p14:creationId xmlns:p14="http://schemas.microsoft.com/office/powerpoint/2010/main" val="355241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61EDA9-C895-4AD8-A89A-A8E4F678ACDF}" type="datetimeFigureOut">
              <a:rPr lang="en-GB" smtClean="0"/>
              <a:t>26/05/2020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858ABC-8135-42D7-BBE6-901B68D468DE}" type="slidenum">
              <a:rPr lang="en-GB" smtClean="0"/>
              <a:t>‹#›</a:t>
            </a:fld>
            <a:endParaRPr lang="en-GB"/>
          </a:p>
        </p:txBody>
      </p:sp>
    </p:spTree>
    <p:extLst>
      <p:ext uri="{BB962C8B-B14F-4D97-AF65-F5344CB8AC3E}">
        <p14:creationId xmlns:p14="http://schemas.microsoft.com/office/powerpoint/2010/main" val="107975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61EDA9-C895-4AD8-A89A-A8E4F678ACDF}" type="datetimeFigureOut">
              <a:rPr lang="en-GB" smtClean="0"/>
              <a:t>26/05/2020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858ABC-8135-42D7-BBE6-901B68D468DE}" type="slidenum">
              <a:rPr lang="en-GB" smtClean="0"/>
              <a:t>‹#›</a:t>
            </a:fld>
            <a:endParaRPr lang="en-GB"/>
          </a:p>
        </p:txBody>
      </p:sp>
    </p:spTree>
    <p:extLst>
      <p:ext uri="{BB962C8B-B14F-4D97-AF65-F5344CB8AC3E}">
        <p14:creationId xmlns:p14="http://schemas.microsoft.com/office/powerpoint/2010/main" val="207053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1EDA9-C895-4AD8-A89A-A8E4F678ACDF}" type="datetimeFigureOut">
              <a:rPr lang="en-GB" smtClean="0"/>
              <a:t>26/05/2020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858ABC-8135-42D7-BBE6-901B68D468DE}" type="slidenum">
              <a:rPr lang="en-GB" smtClean="0"/>
              <a:t>‹#›</a:t>
            </a:fld>
            <a:endParaRPr lang="en-GB"/>
          </a:p>
        </p:txBody>
      </p:sp>
    </p:spTree>
    <p:extLst>
      <p:ext uri="{BB962C8B-B14F-4D97-AF65-F5344CB8AC3E}">
        <p14:creationId xmlns:p14="http://schemas.microsoft.com/office/powerpoint/2010/main" val="99239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1EDA9-C895-4AD8-A89A-A8E4F678ACDF}"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858ABC-8135-42D7-BBE6-901B68D468DE}" type="slidenum">
              <a:rPr lang="en-GB" smtClean="0"/>
              <a:t>‹#›</a:t>
            </a:fld>
            <a:endParaRPr lang="en-GB"/>
          </a:p>
        </p:txBody>
      </p:sp>
    </p:spTree>
    <p:extLst>
      <p:ext uri="{BB962C8B-B14F-4D97-AF65-F5344CB8AC3E}">
        <p14:creationId xmlns:p14="http://schemas.microsoft.com/office/powerpoint/2010/main" val="117419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1EDA9-C895-4AD8-A89A-A8E4F678ACDF}"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858ABC-8135-42D7-BBE6-901B68D468DE}" type="slidenum">
              <a:rPr lang="en-GB" smtClean="0"/>
              <a:t>‹#›</a:t>
            </a:fld>
            <a:endParaRPr lang="en-GB"/>
          </a:p>
        </p:txBody>
      </p:sp>
    </p:spTree>
    <p:extLst>
      <p:ext uri="{BB962C8B-B14F-4D97-AF65-F5344CB8AC3E}">
        <p14:creationId xmlns:p14="http://schemas.microsoft.com/office/powerpoint/2010/main" val="422963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1EDA9-C895-4AD8-A89A-A8E4F678ACDF}" type="datetimeFigureOut">
              <a:rPr lang="en-GB" smtClean="0"/>
              <a:t>26/05/2020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58ABC-8135-42D7-BBE6-901B68D468DE}" type="slidenum">
              <a:rPr lang="en-GB" smtClean="0"/>
              <a:t>‹#›</a:t>
            </a:fld>
            <a:endParaRPr lang="en-GB"/>
          </a:p>
        </p:txBody>
      </p:sp>
    </p:spTree>
    <p:extLst>
      <p:ext uri="{BB962C8B-B14F-4D97-AF65-F5344CB8AC3E}">
        <p14:creationId xmlns:p14="http://schemas.microsoft.com/office/powerpoint/2010/main" val="3011251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admin@stjo.uk"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Pentecost and Mission</a:t>
            </a:r>
            <a:endParaRPr lang="en-GB" dirty="0"/>
          </a:p>
        </p:txBody>
      </p:sp>
      <p:sp>
        <p:nvSpPr>
          <p:cNvPr id="3" name="Subtitle 2"/>
          <p:cNvSpPr>
            <a:spLocks noGrp="1"/>
          </p:cNvSpPr>
          <p:nvPr>
            <p:ph type="subTitle" idx="1"/>
          </p:nvPr>
        </p:nvSpPr>
        <p:spPr/>
        <p:txBody>
          <a:bodyPr/>
          <a:lstStyle/>
          <a:p>
            <a:r>
              <a:rPr lang="en-GB" dirty="0" smtClean="0"/>
              <a:t>An impossible task?</a:t>
            </a:r>
            <a:endParaRPr lang="en-GB" dirty="0"/>
          </a:p>
        </p:txBody>
      </p:sp>
    </p:spTree>
    <p:extLst>
      <p:ext uri="{BB962C8B-B14F-4D97-AF65-F5344CB8AC3E}">
        <p14:creationId xmlns:p14="http://schemas.microsoft.com/office/powerpoint/2010/main" val="2641027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591" y="463599"/>
            <a:ext cx="10515600" cy="1325563"/>
          </a:xfrm>
        </p:spPr>
        <p:txBody>
          <a:bodyPr/>
          <a:lstStyle/>
          <a:p>
            <a:r>
              <a:rPr lang="en-GB" dirty="0" smtClean="0"/>
              <a:t>Your task:</a:t>
            </a:r>
            <a:endParaRPr lang="en-GB" dirty="0"/>
          </a:p>
        </p:txBody>
      </p:sp>
      <p:sp>
        <p:nvSpPr>
          <p:cNvPr id="3" name="TextBox 2"/>
          <p:cNvSpPr txBox="1"/>
          <p:nvPr/>
        </p:nvSpPr>
        <p:spPr>
          <a:xfrm>
            <a:off x="711591" y="1789162"/>
            <a:ext cx="10383129" cy="4154984"/>
          </a:xfrm>
          <a:prstGeom prst="rect">
            <a:avLst/>
          </a:prstGeom>
          <a:noFill/>
        </p:spPr>
        <p:txBody>
          <a:bodyPr wrap="square" rtlCol="0">
            <a:spAutoFit/>
          </a:bodyPr>
          <a:lstStyle/>
          <a:p>
            <a:r>
              <a:rPr lang="en-GB" sz="2400" dirty="0" smtClean="0"/>
              <a:t>Have a go at creating your own Holy Spirit inspired art! Think about how the artists have used …</a:t>
            </a:r>
          </a:p>
          <a:p>
            <a:pPr marL="285750" indent="-285750">
              <a:buFont typeface="Arial" panose="020B0604020202020204" pitchFamily="34" charset="0"/>
              <a:buChar char="•"/>
            </a:pPr>
            <a:r>
              <a:rPr lang="en-GB" sz="2400" dirty="0" smtClean="0"/>
              <a:t>colour to represent emotion</a:t>
            </a:r>
          </a:p>
          <a:p>
            <a:pPr marL="285750" indent="-285750">
              <a:buFont typeface="Arial" panose="020B0604020202020204" pitchFamily="34" charset="0"/>
              <a:buChar char="•"/>
            </a:pPr>
            <a:r>
              <a:rPr lang="en-GB" sz="2400" dirty="0" smtClean="0"/>
              <a:t>texture to show movement and energy</a:t>
            </a:r>
          </a:p>
          <a:p>
            <a:pPr marL="285750" indent="-285750">
              <a:buFont typeface="Arial" panose="020B0604020202020204" pitchFamily="34" charset="0"/>
              <a:buChar char="•"/>
            </a:pPr>
            <a:endParaRPr lang="en-GB" sz="2400" dirty="0"/>
          </a:p>
          <a:p>
            <a:r>
              <a:rPr lang="en-GB" sz="2400" dirty="0" smtClean="0"/>
              <a:t>You can choose your medium (paint, pastels, colouring pencils) or even create a 3D piece of art! It would be lovely if we could display some of these in school and on the website – so send your images to </a:t>
            </a:r>
            <a:r>
              <a:rPr lang="en-GB" sz="2400" dirty="0" smtClean="0">
                <a:hlinkClick r:id="rId2"/>
              </a:rPr>
              <a:t>admin@stjo.uk</a:t>
            </a:r>
            <a:r>
              <a:rPr lang="en-GB" sz="2400" dirty="0" smtClean="0"/>
              <a:t> with permission to put on school website / </a:t>
            </a:r>
            <a:r>
              <a:rPr lang="en-GB" sz="2400" dirty="0" err="1" smtClean="0"/>
              <a:t>facebook</a:t>
            </a:r>
            <a:r>
              <a:rPr lang="en-GB" sz="2400" dirty="0" smtClean="0"/>
              <a:t> page.</a:t>
            </a:r>
          </a:p>
          <a:p>
            <a:endParaRPr lang="en-GB" sz="2400" dirty="0"/>
          </a:p>
          <a:p>
            <a:r>
              <a:rPr lang="en-GB" sz="2400" dirty="0" smtClean="0"/>
              <a:t>Thank you!</a:t>
            </a:r>
            <a:endParaRPr lang="en-GB" sz="2400" dirty="0"/>
          </a:p>
        </p:txBody>
      </p:sp>
    </p:spTree>
    <p:extLst>
      <p:ext uri="{BB962C8B-B14F-4D97-AF65-F5344CB8AC3E}">
        <p14:creationId xmlns:p14="http://schemas.microsoft.com/office/powerpoint/2010/main" val="3017208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Holy Spirit brings </a:t>
            </a:r>
            <a:r>
              <a:rPr lang="en-GB" u="sng" dirty="0" smtClean="0"/>
              <a:t>energy</a:t>
            </a:r>
            <a:r>
              <a:rPr lang="en-GB" dirty="0" smtClean="0"/>
              <a:t> to all life</a:t>
            </a:r>
            <a:endParaRPr lang="en-GB" dirty="0"/>
          </a:p>
        </p:txBody>
      </p:sp>
      <p:sp>
        <p:nvSpPr>
          <p:cNvPr id="3" name="TextBox 2"/>
          <p:cNvSpPr txBox="1"/>
          <p:nvPr/>
        </p:nvSpPr>
        <p:spPr>
          <a:xfrm>
            <a:off x="991673" y="1690688"/>
            <a:ext cx="10109916" cy="461665"/>
          </a:xfrm>
          <a:prstGeom prst="rect">
            <a:avLst/>
          </a:prstGeom>
          <a:noFill/>
        </p:spPr>
        <p:txBody>
          <a:bodyPr wrap="square" rtlCol="0">
            <a:spAutoFit/>
          </a:bodyPr>
          <a:lstStyle/>
          <a:p>
            <a:r>
              <a:rPr lang="en-GB" sz="2400" dirty="0" smtClean="0"/>
              <a:t>What does it mean when people say, “You’re on FIRE today?”</a:t>
            </a: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050" y="2321283"/>
            <a:ext cx="3333750" cy="4095750"/>
          </a:xfrm>
          <a:prstGeom prst="rect">
            <a:avLst/>
          </a:prstGeom>
        </p:spPr>
      </p:pic>
      <p:sp>
        <p:nvSpPr>
          <p:cNvPr id="5" name="TextBox 4"/>
          <p:cNvSpPr txBox="1"/>
          <p:nvPr/>
        </p:nvSpPr>
        <p:spPr>
          <a:xfrm>
            <a:off x="991673" y="2640169"/>
            <a:ext cx="6735651" cy="3693319"/>
          </a:xfrm>
          <a:prstGeom prst="rect">
            <a:avLst/>
          </a:prstGeom>
          <a:noFill/>
        </p:spPr>
        <p:txBody>
          <a:bodyPr wrap="square" rtlCol="0">
            <a:spAutoFit/>
          </a:bodyPr>
          <a:lstStyle/>
          <a:p>
            <a:r>
              <a:rPr lang="en-GB" dirty="0" smtClean="0"/>
              <a:t>Think about the things that give you energy; we’re all different, so what is true for you, might not be for someone else. For example, these things give me energy:</a:t>
            </a:r>
          </a:p>
          <a:p>
            <a:pPr marL="285750" indent="-285750">
              <a:buFont typeface="Arial" panose="020B0604020202020204" pitchFamily="34" charset="0"/>
              <a:buChar char="•"/>
            </a:pPr>
            <a:r>
              <a:rPr lang="en-GB" dirty="0" smtClean="0"/>
              <a:t>Being out in nature</a:t>
            </a:r>
          </a:p>
          <a:p>
            <a:pPr marL="285750" indent="-285750">
              <a:buFont typeface="Arial" panose="020B0604020202020204" pitchFamily="34" charset="0"/>
              <a:buChar char="•"/>
            </a:pPr>
            <a:r>
              <a:rPr lang="en-GB" dirty="0" smtClean="0"/>
              <a:t>Spending time with friends</a:t>
            </a:r>
          </a:p>
          <a:p>
            <a:pPr marL="285750" indent="-285750">
              <a:buFont typeface="Arial" panose="020B0604020202020204" pitchFamily="34" charset="0"/>
              <a:buChar char="•"/>
            </a:pPr>
            <a:endParaRPr lang="en-GB" dirty="0"/>
          </a:p>
          <a:p>
            <a:r>
              <a:rPr lang="en-GB" dirty="0" smtClean="0"/>
              <a:t>But others might find that they get energy from:</a:t>
            </a:r>
          </a:p>
          <a:p>
            <a:pPr marL="285750" indent="-285750">
              <a:buFont typeface="Arial" panose="020B0604020202020204" pitchFamily="34" charset="0"/>
              <a:buChar char="•"/>
            </a:pPr>
            <a:r>
              <a:rPr lang="en-GB" dirty="0" smtClean="0"/>
              <a:t>Spending time alone, reading or just being quiet</a:t>
            </a:r>
          </a:p>
          <a:p>
            <a:pPr marL="285750" indent="-285750">
              <a:buFont typeface="Arial" panose="020B0604020202020204" pitchFamily="34" charset="0"/>
              <a:buChar char="•"/>
            </a:pPr>
            <a:r>
              <a:rPr lang="en-GB" dirty="0" smtClean="0"/>
              <a:t>Watching a good movie</a:t>
            </a:r>
          </a:p>
          <a:p>
            <a:pPr marL="285750" indent="-285750">
              <a:buFont typeface="Arial" panose="020B0604020202020204" pitchFamily="34" charset="0"/>
              <a:buChar char="•"/>
            </a:pPr>
            <a:endParaRPr lang="en-GB" dirty="0"/>
          </a:p>
          <a:p>
            <a:r>
              <a:rPr lang="en-GB" dirty="0" smtClean="0"/>
              <a:t>The disciples received energy for mission when they were filled with the Holy Spirit. We read about this just before half term. You can find the story on slide 5 of this </a:t>
            </a:r>
            <a:r>
              <a:rPr lang="en-GB" dirty="0" err="1" smtClean="0"/>
              <a:t>powerpoint</a:t>
            </a:r>
            <a:r>
              <a:rPr lang="en-GB" dirty="0" smtClean="0"/>
              <a:t>.</a:t>
            </a:r>
            <a:endParaRPr lang="en-GB" dirty="0"/>
          </a:p>
        </p:txBody>
      </p:sp>
    </p:spTree>
    <p:extLst>
      <p:ext uri="{BB962C8B-B14F-4D97-AF65-F5344CB8AC3E}">
        <p14:creationId xmlns:p14="http://schemas.microsoft.com/office/powerpoint/2010/main" val="4275606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Holy Spirit through the Bible</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702" y="1882713"/>
            <a:ext cx="3309268" cy="3309268"/>
          </a:xfrm>
          <a:prstGeom prst="rect">
            <a:avLst/>
          </a:prstGeom>
        </p:spPr>
      </p:pic>
      <p:sp>
        <p:nvSpPr>
          <p:cNvPr id="4" name="TextBox 3"/>
          <p:cNvSpPr txBox="1"/>
          <p:nvPr/>
        </p:nvSpPr>
        <p:spPr>
          <a:xfrm>
            <a:off x="838199" y="1690688"/>
            <a:ext cx="7262611" cy="3693319"/>
          </a:xfrm>
          <a:prstGeom prst="rect">
            <a:avLst/>
          </a:prstGeom>
          <a:noFill/>
        </p:spPr>
        <p:txBody>
          <a:bodyPr wrap="square" rtlCol="0">
            <a:spAutoFit/>
          </a:bodyPr>
          <a:lstStyle/>
          <a:p>
            <a:r>
              <a:rPr lang="en-GB" dirty="0" smtClean="0"/>
              <a:t>The Holy Spirit is mentioned throughout the bible. Right at the beginning, in Genesis, it says:</a:t>
            </a:r>
          </a:p>
          <a:p>
            <a:endParaRPr lang="en-GB" dirty="0"/>
          </a:p>
          <a:p>
            <a:r>
              <a:rPr lang="en-GB" dirty="0" smtClean="0"/>
              <a:t>	“In </a:t>
            </a:r>
            <a:r>
              <a:rPr lang="en-GB" dirty="0"/>
              <a:t>the beginning God created the heavens and the earth. </a:t>
            </a:r>
            <a:r>
              <a:rPr lang="en-GB" b="1" baseline="30000" dirty="0"/>
              <a:t> </a:t>
            </a:r>
            <a:r>
              <a:rPr lang="en-GB" dirty="0"/>
              <a:t>Now </a:t>
            </a:r>
            <a:r>
              <a:rPr lang="en-GB" dirty="0" smtClean="0"/>
              <a:t>	the </a:t>
            </a:r>
            <a:r>
              <a:rPr lang="en-GB" dirty="0"/>
              <a:t>earth was formless and empty, darkness was over the surface </a:t>
            </a:r>
            <a:r>
              <a:rPr lang="en-GB" dirty="0" smtClean="0"/>
              <a:t>	of </a:t>
            </a:r>
            <a:r>
              <a:rPr lang="en-GB" dirty="0"/>
              <a:t>the deep, and the </a:t>
            </a:r>
            <a:r>
              <a:rPr lang="en-GB" u="sng" dirty="0"/>
              <a:t>Spirit of God was hovering over the waters</a:t>
            </a:r>
            <a:r>
              <a:rPr lang="en-GB" dirty="0" smtClean="0"/>
              <a:t>.”</a:t>
            </a:r>
          </a:p>
          <a:p>
            <a:endParaRPr lang="en-GB" dirty="0"/>
          </a:p>
          <a:p>
            <a:r>
              <a:rPr lang="en-GB" dirty="0" smtClean="0"/>
              <a:t>	“Then </a:t>
            </a:r>
            <a:r>
              <a:rPr lang="en-GB" dirty="0"/>
              <a:t>the </a:t>
            </a:r>
            <a:r>
              <a:rPr lang="en-GB" cap="small" dirty="0"/>
              <a:t>Lord</a:t>
            </a:r>
            <a:r>
              <a:rPr lang="en-GB" dirty="0"/>
              <a:t> God formed a </a:t>
            </a:r>
            <a:r>
              <a:rPr lang="en-GB" dirty="0" smtClean="0"/>
              <a:t>man</a:t>
            </a:r>
            <a:r>
              <a:rPr lang="en-GB" dirty="0"/>
              <a:t> from the dust of the </a:t>
            </a:r>
            <a:r>
              <a:rPr lang="en-GB" dirty="0" smtClean="0"/>
              <a:t>	ground</a:t>
            </a:r>
            <a:r>
              <a:rPr lang="en-GB" dirty="0"/>
              <a:t> and breathed into his nostrils </a:t>
            </a:r>
            <a:r>
              <a:rPr lang="en-GB" u="sng" dirty="0"/>
              <a:t>the breath of life</a:t>
            </a:r>
            <a:r>
              <a:rPr lang="en-GB" dirty="0"/>
              <a:t>, and the </a:t>
            </a:r>
            <a:r>
              <a:rPr lang="en-GB" dirty="0" smtClean="0"/>
              <a:t>	man </a:t>
            </a:r>
            <a:r>
              <a:rPr lang="en-GB" dirty="0"/>
              <a:t>became a living being</a:t>
            </a:r>
            <a:r>
              <a:rPr lang="en-GB" dirty="0" smtClean="0"/>
              <a:t>.”</a:t>
            </a:r>
          </a:p>
          <a:p>
            <a:endParaRPr lang="en-GB" dirty="0"/>
          </a:p>
          <a:p>
            <a:r>
              <a:rPr lang="en-GB" dirty="0" smtClean="0"/>
              <a:t>The Holy Spirit was there, right at the beginning, breathing life and energy into creation.</a:t>
            </a:r>
            <a:endParaRPr lang="en-GB" dirty="0"/>
          </a:p>
        </p:txBody>
      </p:sp>
    </p:spTree>
    <p:extLst>
      <p:ext uri="{BB962C8B-B14F-4D97-AF65-F5344CB8AC3E}">
        <p14:creationId xmlns:p14="http://schemas.microsoft.com/office/powerpoint/2010/main" val="364877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Ruach</a:t>
            </a:r>
            <a:r>
              <a:rPr lang="en-GB" dirty="0" smtClean="0"/>
              <a:t> – breath or wind</a:t>
            </a:r>
            <a:endParaRPr lang="en-GB" dirty="0"/>
          </a:p>
        </p:txBody>
      </p:sp>
      <p:pic>
        <p:nvPicPr>
          <p:cNvPr id="1028" name="Picture 4" descr="Ruach - The Rousing Breath* - The Catholic News"/>
          <p:cNvPicPr>
            <a:picLocks noChangeAspect="1" noChangeArrowheads="1"/>
          </p:cNvPicPr>
          <p:nvPr/>
        </p:nvPicPr>
        <p:blipFill rotWithShape="1">
          <a:blip r:embed="rId2">
            <a:extLst>
              <a:ext uri="{28A0092B-C50C-407E-A947-70E740481C1C}">
                <a14:useLocalDpi xmlns:a14="http://schemas.microsoft.com/office/drawing/2010/main" val="0"/>
              </a:ext>
            </a:extLst>
          </a:blip>
          <a:srcRect l="3024" t="8851" r="6569" b="6262"/>
          <a:stretch/>
        </p:blipFill>
        <p:spPr bwMode="auto">
          <a:xfrm>
            <a:off x="3953814" y="3400021"/>
            <a:ext cx="4280292" cy="26659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40158" y="1690688"/>
            <a:ext cx="10187188" cy="1200329"/>
          </a:xfrm>
          <a:prstGeom prst="rect">
            <a:avLst/>
          </a:prstGeom>
          <a:noFill/>
        </p:spPr>
        <p:txBody>
          <a:bodyPr wrap="square" rtlCol="0">
            <a:spAutoFit/>
          </a:bodyPr>
          <a:lstStyle/>
          <a:p>
            <a:r>
              <a:rPr lang="en-GB" sz="2400" dirty="0" smtClean="0"/>
              <a:t>In Hebrew – the language of the bible – </a:t>
            </a:r>
            <a:r>
              <a:rPr lang="en-GB" sz="2400" dirty="0" err="1" smtClean="0"/>
              <a:t>Ruach</a:t>
            </a:r>
            <a:r>
              <a:rPr lang="en-GB" sz="2400" dirty="0" smtClean="0"/>
              <a:t> means breath or wind. This is how Jesus described the Holy Spirit. There’s no mistake in his meaning – without breath, we cannot live!</a:t>
            </a:r>
            <a:endParaRPr lang="en-GB" sz="2400" dirty="0"/>
          </a:p>
        </p:txBody>
      </p:sp>
    </p:spTree>
    <p:extLst>
      <p:ext uri="{BB962C8B-B14F-4D97-AF65-F5344CB8AC3E}">
        <p14:creationId xmlns:p14="http://schemas.microsoft.com/office/powerpoint/2010/main" val="402883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Holy Spirit brings </a:t>
            </a:r>
            <a:r>
              <a:rPr lang="en-GB" u="sng" dirty="0" smtClean="0"/>
              <a:t>oneness</a:t>
            </a:r>
            <a:endParaRPr lang="en-GB" u="sng" dirty="0"/>
          </a:p>
        </p:txBody>
      </p:sp>
      <p:pic>
        <p:nvPicPr>
          <p:cNvPr id="3" name="Picture 2">
            <a:extLst>
              <a:ext uri="{FF2B5EF4-FFF2-40B4-BE49-F238E27FC236}">
                <a16:creationId xmlns="" xmlns:a16="http://schemas.microsoft.com/office/drawing/2014/main" id="{F82F275C-6290-4428-A0C6-59C68CBDC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365" y="1690688"/>
            <a:ext cx="7725458" cy="4876353"/>
          </a:xfrm>
          <a:prstGeom prst="rect">
            <a:avLst/>
          </a:prstGeom>
        </p:spPr>
      </p:pic>
    </p:spTree>
    <p:extLst>
      <p:ext uri="{BB962C8B-B14F-4D97-AF65-F5344CB8AC3E}">
        <p14:creationId xmlns:p14="http://schemas.microsoft.com/office/powerpoint/2010/main" val="3224655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Talk to someone about these questions …</a:t>
            </a:r>
            <a:endParaRPr lang="en-GB" dirty="0"/>
          </a:p>
        </p:txBody>
      </p:sp>
      <p:sp>
        <p:nvSpPr>
          <p:cNvPr id="3" name="TextBox 2"/>
          <p:cNvSpPr txBox="1"/>
          <p:nvPr/>
        </p:nvSpPr>
        <p:spPr>
          <a:xfrm>
            <a:off x="1068946" y="1918952"/>
            <a:ext cx="10006885"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What makes a good team?</a:t>
            </a:r>
          </a:p>
          <a:p>
            <a:endParaRPr lang="en-GB" sz="2400" dirty="0" smtClean="0"/>
          </a:p>
          <a:p>
            <a:pPr marL="342900" indent="-342900">
              <a:buFont typeface="Arial" panose="020B0604020202020204" pitchFamily="34" charset="0"/>
              <a:buChar char="•"/>
            </a:pPr>
            <a:r>
              <a:rPr lang="en-GB" sz="2400" dirty="0" smtClean="0"/>
              <a:t>Does everyone have to do the same thing to work well?</a:t>
            </a:r>
          </a:p>
          <a:p>
            <a:endParaRPr lang="en-GB" sz="2400" dirty="0" smtClean="0"/>
          </a:p>
          <a:p>
            <a:pPr marL="342900" indent="-342900">
              <a:buFont typeface="Arial" panose="020B0604020202020204" pitchFamily="34" charset="0"/>
              <a:buChar char="•"/>
            </a:pPr>
            <a:r>
              <a:rPr lang="en-GB" sz="2400" dirty="0" smtClean="0"/>
              <a:t>Can you think of a situation where everyone has a specific job to make the team work?</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How does it feel when you work together with a group of people to achieve something?</a:t>
            </a:r>
          </a:p>
          <a:p>
            <a:endParaRPr lang="en-GB" sz="2400" dirty="0"/>
          </a:p>
        </p:txBody>
      </p:sp>
    </p:spTree>
    <p:extLst>
      <p:ext uri="{BB962C8B-B14F-4D97-AF65-F5344CB8AC3E}">
        <p14:creationId xmlns:p14="http://schemas.microsoft.com/office/powerpoint/2010/main" val="1118094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Oneness at Pentecost</a:t>
            </a:r>
            <a:endParaRPr lang="en-GB" dirty="0"/>
          </a:p>
        </p:txBody>
      </p:sp>
      <p:sp>
        <p:nvSpPr>
          <p:cNvPr id="3" name="TextBox 2"/>
          <p:cNvSpPr txBox="1"/>
          <p:nvPr/>
        </p:nvSpPr>
        <p:spPr>
          <a:xfrm>
            <a:off x="1004552" y="1690688"/>
            <a:ext cx="10238704" cy="4893647"/>
          </a:xfrm>
          <a:prstGeom prst="rect">
            <a:avLst/>
          </a:prstGeom>
          <a:noFill/>
        </p:spPr>
        <p:txBody>
          <a:bodyPr wrap="square" rtlCol="0">
            <a:spAutoFit/>
          </a:bodyPr>
          <a:lstStyle/>
          <a:p>
            <a:r>
              <a:rPr lang="en-GB" sz="2400" dirty="0" smtClean="0"/>
              <a:t>When the Holy Spirit filled the disciples at Pentecost, not only did they receive the energy they needed to act, but they were helped to work together to fulfil the command Jesus had given them – to go out into all the world and tell people about him.</a:t>
            </a:r>
          </a:p>
          <a:p>
            <a:endParaRPr lang="en-GB" sz="2400" dirty="0"/>
          </a:p>
          <a:p>
            <a:r>
              <a:rPr lang="en-GB" sz="2400" dirty="0" smtClean="0"/>
              <a:t>They became a team.</a:t>
            </a:r>
          </a:p>
          <a:p>
            <a:endParaRPr lang="en-GB" sz="2400" dirty="0"/>
          </a:p>
          <a:p>
            <a:r>
              <a:rPr lang="en-GB" sz="2400" dirty="0" smtClean="0"/>
              <a:t>This team worked, with the help and energy of the Holy Spirit, and together saw the birth of the church (this is what is celebrated at Pentecost, also known as the birthday of the church).</a:t>
            </a:r>
          </a:p>
          <a:p>
            <a:endParaRPr lang="en-GB" sz="2400" dirty="0"/>
          </a:p>
          <a:p>
            <a:r>
              <a:rPr lang="en-GB" sz="2400" dirty="0" smtClean="0"/>
              <a:t>The church still today works to bring God’s love to every corner of our planet – this is the mission Jesus gave us. We can be involved too.</a:t>
            </a:r>
            <a:endParaRPr lang="en-GB" sz="2400" dirty="0"/>
          </a:p>
        </p:txBody>
      </p:sp>
    </p:spTree>
    <p:extLst>
      <p:ext uri="{BB962C8B-B14F-4D97-AF65-F5344CB8AC3E}">
        <p14:creationId xmlns:p14="http://schemas.microsoft.com/office/powerpoint/2010/main" val="3584902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Being kind, sharing hope</a:t>
            </a:r>
            <a:endParaRPr lang="en-GB" dirty="0"/>
          </a:p>
        </p:txBody>
      </p:sp>
      <p:pic>
        <p:nvPicPr>
          <p:cNvPr id="2050" name="Picture 2" descr="Milwards Primary School unveil their &quot;Rainbow of Hope&quot; - Your Har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960" y="4347755"/>
            <a:ext cx="4044344" cy="2194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5915" y="1545465"/>
            <a:ext cx="10387885" cy="3416320"/>
          </a:xfrm>
          <a:prstGeom prst="rect">
            <a:avLst/>
          </a:prstGeom>
          <a:noFill/>
        </p:spPr>
        <p:txBody>
          <a:bodyPr wrap="square" rtlCol="0">
            <a:spAutoFit/>
          </a:bodyPr>
          <a:lstStyle/>
          <a:p>
            <a:r>
              <a:rPr lang="en-GB" sz="2400" dirty="0" smtClean="0"/>
              <a:t>During these strange and uncertain times, it is more important than ever that we are beacons of light in our community! We can show God’s love through our kind actions and by reminding people that there is hope – the rainbow is a sign of God’s faithfulness and mercy.</a:t>
            </a:r>
          </a:p>
          <a:p>
            <a:endParaRPr lang="en-GB" sz="2400" dirty="0"/>
          </a:p>
          <a:p>
            <a:r>
              <a:rPr lang="en-GB" sz="2400" dirty="0" smtClean="0"/>
              <a:t>Is there someone you know of that needs reminding of God’s love?</a:t>
            </a:r>
          </a:p>
          <a:p>
            <a:r>
              <a:rPr lang="en-GB" sz="2400" dirty="0" smtClean="0"/>
              <a:t>How can you bring some kindness and hope to them? Make them a card, leave a gift on their door step? Call them for a chat?</a:t>
            </a:r>
          </a:p>
          <a:p>
            <a:endParaRPr lang="en-GB" sz="2400" dirty="0"/>
          </a:p>
        </p:txBody>
      </p:sp>
      <p:sp>
        <p:nvSpPr>
          <p:cNvPr id="4" name="TextBox 3"/>
          <p:cNvSpPr txBox="1"/>
          <p:nvPr/>
        </p:nvSpPr>
        <p:spPr>
          <a:xfrm>
            <a:off x="965915" y="5034129"/>
            <a:ext cx="6800045" cy="1107996"/>
          </a:xfrm>
          <a:prstGeom prst="rect">
            <a:avLst/>
          </a:prstGeom>
          <a:noFill/>
        </p:spPr>
        <p:txBody>
          <a:bodyPr wrap="square" rtlCol="0">
            <a:spAutoFit/>
          </a:bodyPr>
          <a:lstStyle/>
          <a:p>
            <a:r>
              <a:rPr lang="en-GB" sz="2400" dirty="0"/>
              <a:t>You’ll be amazed at the difference a small act of </a:t>
            </a:r>
            <a:r>
              <a:rPr lang="en-GB" sz="2400" dirty="0" smtClean="0"/>
              <a:t>kindness can make!</a:t>
            </a:r>
            <a:endParaRPr lang="en-GB" sz="2400" dirty="0"/>
          </a:p>
          <a:p>
            <a:endParaRPr lang="en-GB" dirty="0"/>
          </a:p>
        </p:txBody>
      </p:sp>
    </p:spTree>
    <p:extLst>
      <p:ext uri="{BB962C8B-B14F-4D97-AF65-F5344CB8AC3E}">
        <p14:creationId xmlns:p14="http://schemas.microsoft.com/office/powerpoint/2010/main" val="3361917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267" y="2165789"/>
            <a:ext cx="10515600" cy="3053324"/>
          </a:xfrm>
        </p:spPr>
        <p:txBody>
          <a:bodyPr>
            <a:normAutofit fontScale="90000"/>
          </a:bodyPr>
          <a:lstStyle/>
          <a:p>
            <a:r>
              <a:rPr lang="en-GB" dirty="0" smtClean="0"/>
              <a:t>Have you ever been asked to do something that you just don’t know how to do?</a:t>
            </a:r>
            <a:br>
              <a:rPr lang="en-GB" dirty="0" smtClean="0"/>
            </a:br>
            <a:r>
              <a:rPr lang="en-GB" dirty="0" smtClean="0"/>
              <a:t/>
            </a:r>
            <a:br>
              <a:rPr lang="en-GB" dirty="0" smtClean="0"/>
            </a:br>
            <a:r>
              <a:rPr lang="en-GB" dirty="0" smtClean="0"/>
              <a:t>How did it make you feel?</a:t>
            </a:r>
            <a:br>
              <a:rPr lang="en-GB" dirty="0" smtClean="0"/>
            </a:br>
            <a:r>
              <a:rPr lang="en-GB" dirty="0"/>
              <a:t/>
            </a:r>
            <a:br>
              <a:rPr lang="en-GB" dirty="0"/>
            </a:br>
            <a:r>
              <a:rPr lang="en-GB" dirty="0" smtClean="0"/>
              <a:t>You might ask questions like, “Why choose me?” or “Where do I start?” or “How am I supposed to do that?”</a:t>
            </a:r>
            <a:br>
              <a:rPr lang="en-GB" dirty="0" smtClean="0"/>
            </a:br>
            <a:r>
              <a:rPr lang="en-GB" dirty="0"/>
              <a:t/>
            </a:r>
            <a:br>
              <a:rPr lang="en-GB" dirty="0"/>
            </a:br>
            <a:r>
              <a:rPr lang="en-GB" dirty="0" smtClean="0"/>
              <a:t>At his ascension, Jesus gave the disciples a huge mission (or task). Read about it on the next slide …</a:t>
            </a:r>
            <a:br>
              <a:rPr lang="en-GB" dirty="0" smtClean="0"/>
            </a:br>
            <a:endParaRPr lang="en-GB" dirty="0"/>
          </a:p>
        </p:txBody>
      </p:sp>
    </p:spTree>
    <p:extLst>
      <p:ext uri="{BB962C8B-B14F-4D97-AF65-F5344CB8AC3E}">
        <p14:creationId xmlns:p14="http://schemas.microsoft.com/office/powerpoint/2010/main" val="4033650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Matthew 28 – The Great Commission</a:t>
            </a:r>
            <a:endParaRPr lang="en-GB" dirty="0"/>
          </a:p>
        </p:txBody>
      </p:sp>
      <p:sp>
        <p:nvSpPr>
          <p:cNvPr id="3" name="TextBox 2"/>
          <p:cNvSpPr txBox="1"/>
          <p:nvPr/>
        </p:nvSpPr>
        <p:spPr>
          <a:xfrm>
            <a:off x="838200" y="1690688"/>
            <a:ext cx="10515600" cy="4524315"/>
          </a:xfrm>
          <a:prstGeom prst="rect">
            <a:avLst/>
          </a:prstGeom>
          <a:noFill/>
        </p:spPr>
        <p:txBody>
          <a:bodyPr wrap="square" rtlCol="0">
            <a:spAutoFit/>
          </a:bodyPr>
          <a:lstStyle/>
          <a:p>
            <a:r>
              <a:rPr lang="en-GB" sz="3200" dirty="0"/>
              <a:t>Then the eleven disciples went to Galilee, to the mountain where Jesus had told them to go. </a:t>
            </a:r>
            <a:r>
              <a:rPr lang="en-GB" sz="3200" b="1" baseline="30000" dirty="0"/>
              <a:t> </a:t>
            </a:r>
            <a:r>
              <a:rPr lang="en-GB" sz="3200" dirty="0"/>
              <a:t>When they saw him, they worshiped him; but some doubted. </a:t>
            </a:r>
            <a:r>
              <a:rPr lang="en-GB" sz="3200" b="1" baseline="30000" dirty="0"/>
              <a:t> </a:t>
            </a:r>
            <a:r>
              <a:rPr lang="en-GB" sz="3200" dirty="0"/>
              <a:t>Then Jesus came to them and said, “All authority in heaven and on earth has been given to me. </a:t>
            </a:r>
            <a:r>
              <a:rPr lang="en-GB" sz="3200" b="1" baseline="30000" dirty="0"/>
              <a:t> </a:t>
            </a:r>
            <a:r>
              <a:rPr lang="en-GB" sz="3200" u="sng" dirty="0"/>
              <a:t>Therefore go and make disciples of all nations, baptizing them in the name of the Father and of the Son and of the Holy Spirit, </a:t>
            </a:r>
            <a:r>
              <a:rPr lang="en-GB" sz="3200" b="1" u="sng" baseline="30000" dirty="0"/>
              <a:t> </a:t>
            </a:r>
            <a:r>
              <a:rPr lang="en-GB" sz="3200" u="sng" dirty="0"/>
              <a:t>and teaching them to obey everything I have commanded you</a:t>
            </a:r>
            <a:r>
              <a:rPr lang="en-GB" sz="3200" dirty="0"/>
              <a:t>. And surely I am with you always, to the very end of the age.”</a:t>
            </a:r>
          </a:p>
        </p:txBody>
      </p:sp>
    </p:spTree>
    <p:extLst>
      <p:ext uri="{BB962C8B-B14F-4D97-AF65-F5344CB8AC3E}">
        <p14:creationId xmlns:p14="http://schemas.microsoft.com/office/powerpoint/2010/main" val="1792615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were the disciples going to obey this command?</a:t>
            </a:r>
            <a:endParaRPr lang="en-GB" dirty="0"/>
          </a:p>
        </p:txBody>
      </p:sp>
      <p:sp>
        <p:nvSpPr>
          <p:cNvPr id="4" name="TextBox 3"/>
          <p:cNvSpPr txBox="1"/>
          <p:nvPr/>
        </p:nvSpPr>
        <p:spPr>
          <a:xfrm>
            <a:off x="1041009" y="2138289"/>
            <a:ext cx="9945859" cy="2554545"/>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How were the disciples going to convince people to follow someone who they had seen crucified?</a:t>
            </a:r>
          </a:p>
          <a:p>
            <a:pPr marL="285750" indent="-285750">
              <a:buFont typeface="Arial" panose="020B0604020202020204" pitchFamily="34" charset="0"/>
              <a:buChar char="•"/>
            </a:pPr>
            <a:r>
              <a:rPr lang="en-GB" sz="3200" dirty="0" smtClean="0"/>
              <a:t>How were going to get to “all nations”?</a:t>
            </a:r>
          </a:p>
          <a:p>
            <a:pPr marL="285750" indent="-285750">
              <a:buFont typeface="Arial" panose="020B0604020202020204" pitchFamily="34" charset="0"/>
              <a:buChar char="•"/>
            </a:pPr>
            <a:r>
              <a:rPr lang="en-GB" sz="3200" dirty="0" smtClean="0"/>
              <a:t>How were they going to teach all people everywhere when many of the disciples were just simple fishermen?</a:t>
            </a:r>
            <a:endParaRPr lang="en-GB" sz="3200" dirty="0"/>
          </a:p>
        </p:txBody>
      </p:sp>
    </p:spTree>
    <p:extLst>
      <p:ext uri="{BB962C8B-B14F-4D97-AF65-F5344CB8AC3E}">
        <p14:creationId xmlns:p14="http://schemas.microsoft.com/office/powerpoint/2010/main" val="558885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972" y="365125"/>
            <a:ext cx="10515600" cy="1325563"/>
          </a:xfrm>
        </p:spPr>
        <p:txBody>
          <a:bodyPr/>
          <a:lstStyle/>
          <a:p>
            <a:r>
              <a:rPr lang="en-GB" dirty="0" smtClean="0"/>
              <a:t>Jesus sends help …</a:t>
            </a:r>
            <a:endParaRPr lang="en-GB" dirty="0"/>
          </a:p>
        </p:txBody>
      </p:sp>
      <p:sp>
        <p:nvSpPr>
          <p:cNvPr id="3" name="Rectangle 2"/>
          <p:cNvSpPr/>
          <p:nvPr/>
        </p:nvSpPr>
        <p:spPr>
          <a:xfrm>
            <a:off x="686972" y="1583518"/>
            <a:ext cx="10818055" cy="5262979"/>
          </a:xfrm>
          <a:prstGeom prst="rect">
            <a:avLst/>
          </a:prstGeom>
        </p:spPr>
        <p:txBody>
          <a:bodyPr wrap="square">
            <a:spAutoFit/>
          </a:bodyPr>
          <a:lstStyle/>
          <a:p>
            <a:r>
              <a:rPr lang="en-GB" sz="2800" b="0" i="0" dirty="0" smtClean="0">
                <a:solidFill>
                  <a:srgbClr val="000000"/>
                </a:solidFill>
                <a:effectLst/>
              </a:rPr>
              <a:t>When the day of Pentecost came, they were all together in one place. </a:t>
            </a:r>
            <a:r>
              <a:rPr lang="en-GB" sz="2800" b="1" i="0" baseline="30000" dirty="0" smtClean="0">
                <a:solidFill>
                  <a:srgbClr val="000000"/>
                </a:solidFill>
                <a:effectLst/>
              </a:rPr>
              <a:t> </a:t>
            </a:r>
            <a:r>
              <a:rPr lang="en-GB" sz="2800" b="0" i="0" dirty="0" smtClean="0">
                <a:solidFill>
                  <a:srgbClr val="000000"/>
                </a:solidFill>
                <a:effectLst/>
              </a:rPr>
              <a:t>Suddenly a sound like the blowing of a violent wind came from heaven and filled the whole house where they were sitting. </a:t>
            </a:r>
            <a:r>
              <a:rPr lang="en-GB" sz="2800" b="1" i="0" baseline="30000" dirty="0" smtClean="0">
                <a:solidFill>
                  <a:srgbClr val="000000"/>
                </a:solidFill>
                <a:effectLst/>
              </a:rPr>
              <a:t> </a:t>
            </a:r>
            <a:r>
              <a:rPr lang="en-GB" sz="2800" b="0" i="0" dirty="0" smtClean="0">
                <a:solidFill>
                  <a:srgbClr val="000000"/>
                </a:solidFill>
                <a:effectLst/>
              </a:rPr>
              <a:t>They saw what seemed to be tongues of fire that separated and came to rest on each of them. </a:t>
            </a:r>
            <a:r>
              <a:rPr lang="en-GB" sz="2800" b="1" i="0" baseline="30000" dirty="0" smtClean="0">
                <a:solidFill>
                  <a:srgbClr val="000000"/>
                </a:solidFill>
                <a:effectLst/>
              </a:rPr>
              <a:t> </a:t>
            </a:r>
            <a:r>
              <a:rPr lang="en-GB" sz="2800" b="0" i="0" dirty="0" smtClean="0">
                <a:solidFill>
                  <a:srgbClr val="000000"/>
                </a:solidFill>
                <a:effectLst/>
              </a:rPr>
              <a:t>All of them were filled with the Holy Spirit and began to speak in other tongues as the Spirit enabled them.</a:t>
            </a:r>
            <a:r>
              <a:rPr lang="en-GB" sz="2800" b="1" baseline="30000" dirty="0"/>
              <a:t>  </a:t>
            </a:r>
            <a:endParaRPr lang="en-GB" sz="2800" b="1" baseline="30000" dirty="0" smtClean="0"/>
          </a:p>
          <a:p>
            <a:r>
              <a:rPr lang="en-GB" sz="2800" dirty="0" smtClean="0"/>
              <a:t>Now </a:t>
            </a:r>
            <a:r>
              <a:rPr lang="en-GB" sz="2800" dirty="0"/>
              <a:t>there were staying in Jerusalem God-fearing Jews from every nation under heaven. </a:t>
            </a:r>
            <a:r>
              <a:rPr lang="en-GB" sz="2800" dirty="0" smtClean="0"/>
              <a:t>When </a:t>
            </a:r>
            <a:r>
              <a:rPr lang="en-GB" sz="2800" dirty="0"/>
              <a:t>they heard this sound, a crowd came together in bewilderment, because each one heard their own language being spoken. </a:t>
            </a:r>
            <a:r>
              <a:rPr lang="en-GB" sz="2800" dirty="0" smtClean="0"/>
              <a:t>Utterly </a:t>
            </a:r>
            <a:r>
              <a:rPr lang="en-GB" sz="2800" dirty="0"/>
              <a:t>amazed, they asked: “Aren’t all these who are speaking Galileans? </a:t>
            </a:r>
            <a:r>
              <a:rPr lang="en-GB" sz="2800" dirty="0" smtClean="0"/>
              <a:t>Then </a:t>
            </a:r>
            <a:r>
              <a:rPr lang="en-GB" sz="2800" dirty="0"/>
              <a:t>how is it that each of us hears them in our native language?</a:t>
            </a:r>
          </a:p>
        </p:txBody>
      </p:sp>
    </p:spTree>
    <p:extLst>
      <p:ext uri="{BB962C8B-B14F-4D97-AF65-F5344CB8AC3E}">
        <p14:creationId xmlns:p14="http://schemas.microsoft.com/office/powerpoint/2010/main" val="3887088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Does this answer any of our questions?</a:t>
            </a:r>
            <a:endParaRPr lang="en-GB" dirty="0"/>
          </a:p>
        </p:txBody>
      </p:sp>
      <p:sp>
        <p:nvSpPr>
          <p:cNvPr id="3" name="TextBox 2"/>
          <p:cNvSpPr txBox="1"/>
          <p:nvPr/>
        </p:nvSpPr>
        <p:spPr>
          <a:xfrm>
            <a:off x="1041009" y="2138289"/>
            <a:ext cx="9945859" cy="2554545"/>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How were the disciples going to convince people to follow someone who they had seen crucified?</a:t>
            </a:r>
          </a:p>
          <a:p>
            <a:pPr marL="285750" indent="-285750">
              <a:buFont typeface="Arial" panose="020B0604020202020204" pitchFamily="34" charset="0"/>
              <a:buChar char="•"/>
            </a:pPr>
            <a:r>
              <a:rPr lang="en-GB" sz="3200" dirty="0" smtClean="0"/>
              <a:t>How were going to get to “all nations”?</a:t>
            </a:r>
          </a:p>
          <a:p>
            <a:pPr marL="285750" indent="-285750">
              <a:buFont typeface="Arial" panose="020B0604020202020204" pitchFamily="34" charset="0"/>
              <a:buChar char="•"/>
            </a:pPr>
            <a:r>
              <a:rPr lang="en-GB" sz="3200" dirty="0" smtClean="0"/>
              <a:t>How were they going to teach all people everywhere when many of the disciples were just simple fishermen?</a:t>
            </a:r>
            <a:endParaRPr lang="en-GB" sz="3200" dirty="0"/>
          </a:p>
        </p:txBody>
      </p:sp>
    </p:spTree>
    <p:extLst>
      <p:ext uri="{BB962C8B-B14F-4D97-AF65-F5344CB8AC3E}">
        <p14:creationId xmlns:p14="http://schemas.microsoft.com/office/powerpoint/2010/main" val="3276501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Pentecost inspired art</a:t>
            </a:r>
            <a:endParaRPr lang="en-GB" dirty="0"/>
          </a:p>
        </p:txBody>
      </p:sp>
      <p:pic>
        <p:nvPicPr>
          <p:cNvPr id="1026" name="Picture 2" descr="Does Jesus bind himself to Christianity? | Holy spirit 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0788" y="887229"/>
            <a:ext cx="3695700" cy="50196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d Pentecost Clip Art | Pentecost, Holy spirit, Holy spirit c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12" y="1690688"/>
            <a:ext cx="7356573" cy="330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617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entecost art – Breakthrough by Stushie – Stushie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09" y="113445"/>
            <a:ext cx="4762500" cy="36861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ntecost art – Pentecost 2016 – Stushie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7861" y="113445"/>
            <a:ext cx="367665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entecost Painting by Jennifer Alli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2647" y="2060918"/>
            <a:ext cx="4614240" cy="461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172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ildren's Session: Pentecost - Children and Yo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027" y="219808"/>
            <a:ext cx="102870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454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766</Words>
  <Application>Microsoft Office PowerPoint</Application>
  <PresentationFormat>Widescreen</PresentationFormat>
  <Paragraphs>69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Pentecost and Mission</vt:lpstr>
      <vt:lpstr>Have you ever been asked to do something that you just don’t know how to do?  How did it make you feel?  You might ask questions like, “Why choose me?” or “Where do I start?” or “How am I supposed to do that?”  At his ascension, Jesus gave the disciples a huge mission (or task). Read about it on the next slide … </vt:lpstr>
      <vt:lpstr>Matthew 28 – The Great Commission</vt:lpstr>
      <vt:lpstr>How were the disciples going to obey this command?</vt:lpstr>
      <vt:lpstr>Jesus sends help …</vt:lpstr>
      <vt:lpstr>Does this answer any of our questions?</vt:lpstr>
      <vt:lpstr>Pentecost inspired art</vt:lpstr>
      <vt:lpstr>PowerPoint Presentation</vt:lpstr>
      <vt:lpstr>PowerPoint Presentation</vt:lpstr>
      <vt:lpstr>Your task:</vt:lpstr>
      <vt:lpstr>The Holy Spirit brings energy to all life</vt:lpstr>
      <vt:lpstr>The Holy Spirit through the Bible</vt:lpstr>
      <vt:lpstr>Ruach – breath or wind</vt:lpstr>
      <vt:lpstr>The Holy Spirit brings oneness</vt:lpstr>
      <vt:lpstr>Talk to someone about these questions …</vt:lpstr>
      <vt:lpstr>Oneness at Pentecost</vt:lpstr>
      <vt:lpstr>Being kind, sharing hope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Pentecost and Mission</dc:title>
  <dc:creator>mjukes</dc:creator>
  <cp:lastModifiedBy>mjukes</cp:lastModifiedBy>
  <cp:revision>10</cp:revision>
  <dcterms:created xsi:type="dcterms:W3CDTF">2020-05-14T10:19:18Z</dcterms:created>
  <dcterms:modified xsi:type="dcterms:W3CDTF">2020-05-26T10:01:55Z</dcterms:modified>
</cp:coreProperties>
</file>