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0" r:id="rId2"/>
    <p:sldId id="350" r:id="rId3"/>
    <p:sldId id="351" r:id="rId4"/>
    <p:sldId id="352" r:id="rId5"/>
    <p:sldId id="354" r:id="rId6"/>
    <p:sldId id="355" r:id="rId7"/>
    <p:sldId id="402" r:id="rId8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8000"/>
    <a:srgbClr val="FF3399"/>
    <a:srgbClr val="CC6600"/>
    <a:srgbClr val="AE78D6"/>
    <a:srgbClr val="FF9933"/>
    <a:srgbClr val="FF964F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86952" autoAdjust="0"/>
  </p:normalViewPr>
  <p:slideViewPr>
    <p:cSldViewPr snapToGrid="0">
      <p:cViewPr varScale="1">
        <p:scale>
          <a:sx n="65" d="100"/>
          <a:sy n="65" d="100"/>
        </p:scale>
        <p:origin x="966" y="60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8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79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91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84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tif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4.tif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tif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microsoft.com/office/2007/relationships/media" Target="../media/media8.m4a"/><Relationship Id="rId7" Type="http://schemas.openxmlformats.org/officeDocument/2006/relationships/image" Target="../media/image6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23" y="1686046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Adverbials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B7053F-F274-439F-9D75-9BAF2DADA434}"/>
              </a:ext>
            </a:extLst>
          </p:cNvPr>
          <p:cNvSpPr txBox="1">
            <a:spLocks/>
          </p:cNvSpPr>
          <p:nvPr/>
        </p:nvSpPr>
        <p:spPr>
          <a:xfrm>
            <a:off x="549484" y="906752"/>
            <a:ext cx="9851923" cy="421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94BF14E-195C-440A-8674-5A0846C669C7}"/>
              </a:ext>
            </a:extLst>
          </p:cNvPr>
          <p:cNvSpPr/>
          <p:nvPr/>
        </p:nvSpPr>
        <p:spPr>
          <a:xfrm>
            <a:off x="1038234" y="2155486"/>
            <a:ext cx="5884297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are </a:t>
            </a:r>
            <a:r>
              <a:rPr lang="en-GB" b="1" dirty="0">
                <a:solidFill>
                  <a:schemeClr val="tx1"/>
                </a:solidFill>
              </a:rPr>
              <a:t>adverbials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do we mean when we say an adverbial is </a:t>
            </a:r>
            <a:r>
              <a:rPr lang="en-GB" b="1" dirty="0">
                <a:solidFill>
                  <a:schemeClr val="tx1"/>
                </a:solidFill>
              </a:rPr>
              <a:t>fronted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do we </a:t>
            </a:r>
            <a:r>
              <a:rPr lang="en-GB" b="1" dirty="0">
                <a:solidFill>
                  <a:schemeClr val="tx1"/>
                </a:solidFill>
              </a:rPr>
              <a:t>punctuate</a:t>
            </a:r>
            <a:r>
              <a:rPr lang="en-GB" dirty="0">
                <a:solidFill>
                  <a:schemeClr val="tx1"/>
                </a:solidFill>
              </a:rPr>
              <a:t> adverbials?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04C4C7-557B-A843-AD46-665E670A1D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280" y="1686046"/>
            <a:ext cx="3233195" cy="3233195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DFA4872-AAA5-C04F-B6CA-03117B396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8075" y="53577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2A4270-FF25-45C3-B372-CAF841F3B67D}"/>
              </a:ext>
            </a:extLst>
          </p:cNvPr>
          <p:cNvSpPr txBox="1"/>
          <p:nvPr/>
        </p:nvSpPr>
        <p:spPr>
          <a:xfrm>
            <a:off x="845817" y="2288802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65CD4A-B88B-4B4D-B0DF-7AD5DE74681D}"/>
              </a:ext>
            </a:extLst>
          </p:cNvPr>
          <p:cNvSpPr txBox="1"/>
          <p:nvPr/>
        </p:nvSpPr>
        <p:spPr>
          <a:xfrm>
            <a:off x="5085912" y="2946272"/>
            <a:ext cx="20933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FD2B39E-1D67-427E-B857-87D669B751F0}"/>
              </a:ext>
            </a:extLst>
          </p:cNvPr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A1A076-6A62-45DC-A96F-4116D167ED05}"/>
              </a:ext>
            </a:extLst>
          </p:cNvPr>
          <p:cNvSpPr txBox="1"/>
          <p:nvPr/>
        </p:nvSpPr>
        <p:spPr>
          <a:xfrm>
            <a:off x="1266725" y="1462770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>
                <a:solidFill>
                  <a:srgbClr val="0000FF"/>
                </a:solidFill>
              </a:rPr>
              <a:t>verb or clause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8DE7CB60-5C39-4F57-B418-7F43DCB9C78C}"/>
              </a:ext>
            </a:extLst>
          </p:cNvPr>
          <p:cNvSpPr/>
          <p:nvPr/>
        </p:nvSpPr>
        <p:spPr>
          <a:xfrm>
            <a:off x="1110059" y="3198198"/>
            <a:ext cx="2625213" cy="572628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desperately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xmlns="" id="{803EEB3E-8AC4-4CEC-9E94-8C13E9D988F6}"/>
              </a:ext>
            </a:extLst>
          </p:cNvPr>
          <p:cNvSpPr/>
          <p:nvPr/>
        </p:nvSpPr>
        <p:spPr>
          <a:xfrm>
            <a:off x="8228545" y="3765259"/>
            <a:ext cx="2930737" cy="572628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in the distance 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xmlns="" id="{F01E54AC-EE9C-49DB-B72A-0439F1CBCCE9}"/>
              </a:ext>
            </a:extLst>
          </p:cNvPr>
          <p:cNvSpPr/>
          <p:nvPr/>
        </p:nvSpPr>
        <p:spPr>
          <a:xfrm>
            <a:off x="4036645" y="5257919"/>
            <a:ext cx="4191900" cy="572628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as he arrived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0E948B-704F-4DC1-99EA-C8FD8E071604}"/>
              </a:ext>
            </a:extLst>
          </p:cNvPr>
          <p:cNvSpPr txBox="1"/>
          <p:nvPr/>
        </p:nvSpPr>
        <p:spPr>
          <a:xfrm>
            <a:off x="1266725" y="2588421"/>
            <a:ext cx="2311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/>
              <a:t>The lion </a:t>
            </a:r>
            <a:r>
              <a:rPr lang="en-GB" sz="2400" i="1" dirty="0">
                <a:solidFill>
                  <a:srgbClr val="0000FF"/>
                </a:solidFill>
              </a:rPr>
              <a:t>roared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CAF1E-6AA3-BD4A-802E-8CEFC8B66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252" y="165492"/>
            <a:ext cx="1498600" cy="22479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92517DC-BB3F-9541-9C0A-5FBF030B0C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6581" y="54470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 uiExpand="1" build="p"/>
      <p:bldP spid="20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0CBDA5-E46D-48C3-8EA8-57F71C6D77BC}"/>
              </a:ext>
            </a:extLst>
          </p:cNvPr>
          <p:cNvSpPr/>
          <p:nvPr/>
        </p:nvSpPr>
        <p:spPr>
          <a:xfrm>
            <a:off x="828333" y="526318"/>
            <a:ext cx="21221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Adverbials</a:t>
            </a:r>
            <a:r>
              <a:rPr lang="en-GB" sz="2800" b="1" dirty="0"/>
              <a:t> </a:t>
            </a:r>
            <a:r>
              <a:rPr lang="en-GB" sz="2800" dirty="0"/>
              <a:t>answer the questions…</a:t>
            </a:r>
            <a:endParaRPr lang="en-GB" sz="1600" dirty="0"/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xmlns="" id="{92E6A3F3-CCA6-46D0-88E7-4FCD3B1B10B1}"/>
              </a:ext>
            </a:extLst>
          </p:cNvPr>
          <p:cNvSpPr/>
          <p:nvPr/>
        </p:nvSpPr>
        <p:spPr>
          <a:xfrm>
            <a:off x="828334" y="230162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xmlns="" id="{F17C85E9-ABC8-446A-9D32-D1E5C6551A92}"/>
              </a:ext>
            </a:extLst>
          </p:cNvPr>
          <p:cNvSpPr/>
          <p:nvPr/>
        </p:nvSpPr>
        <p:spPr>
          <a:xfrm>
            <a:off x="828334" y="338096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4" name="Rounded Rectangular Callout 9">
            <a:extLst>
              <a:ext uri="{FF2B5EF4-FFF2-40B4-BE49-F238E27FC236}">
                <a16:creationId xmlns:a16="http://schemas.microsoft.com/office/drawing/2014/main" xmlns="" id="{1EF902FE-0633-42F0-B5C4-830C897A018B}"/>
              </a:ext>
            </a:extLst>
          </p:cNvPr>
          <p:cNvSpPr/>
          <p:nvPr/>
        </p:nvSpPr>
        <p:spPr>
          <a:xfrm>
            <a:off x="828333" y="446030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C2F748-4611-4482-BE60-4151BC017AB3}"/>
              </a:ext>
            </a:extLst>
          </p:cNvPr>
          <p:cNvSpPr txBox="1"/>
          <p:nvPr/>
        </p:nvSpPr>
        <p:spPr>
          <a:xfrm>
            <a:off x="3525457" y="1218816"/>
            <a:ext cx="6264820" cy="417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+mj-lt"/>
              </a:rPr>
              <a:t>Jabu heard the lion.</a:t>
            </a:r>
          </a:p>
          <a:p>
            <a:pPr>
              <a:lnSpc>
                <a:spcPct val="300000"/>
              </a:lnSpc>
            </a:pPr>
            <a:r>
              <a:rPr lang="en-GB" sz="2800" i="1" dirty="0">
                <a:latin typeface="+mj-lt"/>
              </a:rPr>
              <a:t>Jabu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heard</a:t>
            </a:r>
            <a:r>
              <a:rPr lang="en-GB" sz="2800" i="1" dirty="0">
                <a:latin typeface="+mj-lt"/>
              </a:rPr>
              <a:t> the lion </a:t>
            </a:r>
            <a:r>
              <a:rPr lang="en-GB" sz="2800" b="1" i="1" dirty="0">
                <a:latin typeface="+mj-lt"/>
              </a:rPr>
              <a:t>in the distance</a:t>
            </a:r>
            <a:r>
              <a:rPr lang="en-GB" sz="2800" i="1" dirty="0">
                <a:latin typeface="+mj-lt"/>
              </a:rPr>
              <a:t>.</a:t>
            </a:r>
          </a:p>
          <a:p>
            <a:pPr>
              <a:lnSpc>
                <a:spcPct val="300000"/>
              </a:lnSpc>
            </a:pPr>
            <a:r>
              <a:rPr lang="en-GB" sz="2800" i="1" dirty="0">
                <a:latin typeface="+mj-lt"/>
              </a:rPr>
              <a:t>Jabu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heard</a:t>
            </a:r>
            <a:r>
              <a:rPr lang="en-GB" sz="2800" i="1" dirty="0">
                <a:latin typeface="+mj-lt"/>
              </a:rPr>
              <a:t> the lion </a:t>
            </a:r>
            <a:r>
              <a:rPr lang="en-GB" sz="2800" b="1" i="1" dirty="0">
                <a:latin typeface="+mj-lt"/>
              </a:rPr>
              <a:t>as he sat and thought</a:t>
            </a:r>
            <a:r>
              <a:rPr lang="en-GB" sz="2800" i="1" dirty="0">
                <a:latin typeface="+mj-lt"/>
              </a:rPr>
              <a:t>.</a:t>
            </a:r>
          </a:p>
          <a:p>
            <a:pPr lvl="0">
              <a:lnSpc>
                <a:spcPct val="30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Jabu </a:t>
            </a:r>
            <a:r>
              <a:rPr lang="en-GB" sz="2800" i="1" dirty="0">
                <a:solidFill>
                  <a:srgbClr val="0000FF"/>
                </a:solidFill>
                <a:latin typeface="Calibri Light"/>
              </a:rPr>
              <a:t>heard</a:t>
            </a: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 the lion </a:t>
            </a:r>
            <a:r>
              <a:rPr lang="en-GB" sz="2800" b="1" i="1" dirty="0">
                <a:solidFill>
                  <a:prstClr val="black"/>
                </a:solidFill>
                <a:latin typeface="Calibri Light"/>
              </a:rPr>
              <a:t>with surprise</a:t>
            </a: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0C9746-8954-6D40-A893-CA1B63FEEF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639" y="224340"/>
            <a:ext cx="3272464" cy="2777554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4219722-079F-7949-8B37-F03BE48DF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12704" y="558292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3FEE663-41D9-4448-89B8-4414864FA0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54071" y="55829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F90C24-DF7E-4F4F-9430-DE94FDFAA5FF}"/>
              </a:ext>
            </a:extLst>
          </p:cNvPr>
          <p:cNvSpPr txBox="1"/>
          <p:nvPr/>
        </p:nvSpPr>
        <p:spPr>
          <a:xfrm>
            <a:off x="1660814" y="1388644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Adverbials</a:t>
            </a:r>
            <a:r>
              <a:rPr lang="en-GB" sz="2400" dirty="0"/>
              <a:t> often have a </a:t>
            </a:r>
            <a:r>
              <a:rPr lang="en-GB" sz="2400" u="sng" dirty="0"/>
              <a:t>preposition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dirty="0"/>
              <a:t>at their head.</a:t>
            </a:r>
            <a:endParaRPr lang="en-GB" sz="4400" dirty="0"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A865FD-CFCF-47A5-BB50-C13BA4ECAC0C}"/>
              </a:ext>
            </a:extLst>
          </p:cNvPr>
          <p:cNvSpPr txBox="1"/>
          <p:nvPr/>
        </p:nvSpPr>
        <p:spPr>
          <a:xfrm>
            <a:off x="1661556" y="2059740"/>
            <a:ext cx="684871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cage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held </a:t>
            </a:r>
            <a:r>
              <a:rPr lang="en-GB" sz="2400" i="1" dirty="0">
                <a:latin typeface="+mj-lt"/>
              </a:rPr>
              <a:t>the lion </a:t>
            </a:r>
            <a:r>
              <a:rPr lang="en-GB" sz="2400" b="1" i="1" u="sng" dirty="0">
                <a:latin typeface="+mj-lt"/>
              </a:rPr>
              <a:t>with</a:t>
            </a:r>
            <a:r>
              <a:rPr lang="en-GB" sz="2400" b="1" i="1" dirty="0">
                <a:latin typeface="+mj-lt"/>
              </a:rPr>
              <a:t> its steel bars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cage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held </a:t>
            </a:r>
            <a:r>
              <a:rPr lang="en-GB" sz="2400" i="1" dirty="0">
                <a:latin typeface="+mj-lt"/>
              </a:rPr>
              <a:t>the lion </a:t>
            </a:r>
            <a:r>
              <a:rPr lang="en-GB" sz="2400" b="1" i="1" u="sng" dirty="0">
                <a:latin typeface="+mj-lt"/>
              </a:rPr>
              <a:t>in</a:t>
            </a:r>
            <a:r>
              <a:rPr lang="en-GB" sz="2400" b="1" i="1" dirty="0">
                <a:latin typeface="+mj-lt"/>
              </a:rPr>
              <a:t> its grip.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cage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held</a:t>
            </a:r>
            <a:r>
              <a:rPr lang="en-GB" sz="2400" i="1" dirty="0">
                <a:latin typeface="+mj-lt"/>
              </a:rPr>
              <a:t> the lion </a:t>
            </a:r>
            <a:r>
              <a:rPr lang="en-GB" sz="2400" b="1" i="1" u="sng" dirty="0">
                <a:latin typeface="+mj-lt"/>
              </a:rPr>
              <a:t>as</a:t>
            </a:r>
            <a:r>
              <a:rPr lang="en-GB" sz="2400" b="1" i="1" dirty="0">
                <a:latin typeface="+mj-lt"/>
              </a:rPr>
              <a:t> it roared and raged</a:t>
            </a:r>
            <a:r>
              <a:rPr lang="en-GB" sz="2400" dirty="0">
                <a:latin typeface="+mj-lt"/>
              </a:rPr>
              <a:t>.</a:t>
            </a:r>
            <a:endParaRPr lang="en-GB" sz="2400" i="1" dirty="0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4B17B71-7521-47EA-B503-FF6E365704A1}"/>
              </a:ext>
            </a:extLst>
          </p:cNvPr>
          <p:cNvSpPr/>
          <p:nvPr/>
        </p:nvSpPr>
        <p:spPr>
          <a:xfrm>
            <a:off x="897371" y="684002"/>
            <a:ext cx="176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Adverbials</a:t>
            </a:r>
            <a:endParaRPr lang="en-GB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254EFF-08B5-4B34-9727-829E1E05110E}"/>
              </a:ext>
            </a:extLst>
          </p:cNvPr>
          <p:cNvSpPr txBox="1"/>
          <p:nvPr/>
        </p:nvSpPr>
        <p:spPr>
          <a:xfrm>
            <a:off x="1414807" y="500200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u="sng" dirty="0"/>
              <a:t>preposition</a:t>
            </a:r>
            <a:r>
              <a:rPr lang="en-GB" sz="2800" dirty="0"/>
              <a:t> links the </a:t>
            </a:r>
            <a:r>
              <a:rPr lang="en-GB" sz="2400" b="1" dirty="0"/>
              <a:t>adverbial</a:t>
            </a:r>
            <a:r>
              <a:rPr lang="en-GB" sz="2800" dirty="0"/>
              <a:t> to the rest of the sentence.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3C0914-1DFF-B54B-9384-53B13C206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726" y="1675863"/>
            <a:ext cx="2146300" cy="28575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8980CF8-DBB2-0E40-B10C-2497BE57F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3355" y="55252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uiExpand="1" build="p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4D0013-D371-49D9-B127-97E7F968B9BB}"/>
              </a:ext>
            </a:extLst>
          </p:cNvPr>
          <p:cNvSpPr txBox="1"/>
          <p:nvPr/>
        </p:nvSpPr>
        <p:spPr>
          <a:xfrm>
            <a:off x="790463" y="1501959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Adverbials can be placed at the beginning or end of a clause.</a:t>
            </a:r>
          </a:p>
          <a:p>
            <a:pPr algn="ctr"/>
            <a:r>
              <a:rPr lang="en-GB" sz="2400" dirty="0"/>
              <a:t>When an </a:t>
            </a:r>
            <a:r>
              <a:rPr lang="en-GB" sz="2400" b="1" dirty="0"/>
              <a:t>adverbial</a:t>
            </a:r>
            <a:r>
              <a:rPr lang="en-GB" sz="2400" dirty="0"/>
              <a:t> appears </a:t>
            </a:r>
            <a:r>
              <a:rPr lang="en-GB" sz="2400" i="1" dirty="0"/>
              <a:t>in front</a:t>
            </a:r>
            <a:r>
              <a:rPr lang="en-GB" sz="2400" dirty="0"/>
              <a:t> of the sentence it is modifying…</a:t>
            </a:r>
          </a:p>
          <a:p>
            <a:pPr algn="ctr"/>
            <a:r>
              <a:rPr lang="en-GB" sz="2400" dirty="0"/>
              <a:t>it is called a </a:t>
            </a:r>
            <a:r>
              <a:rPr lang="en-GB" sz="2400" b="1" dirty="0"/>
              <a:t>fronted adverbial.</a:t>
            </a:r>
            <a:endParaRPr lang="en-GB" sz="4400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1352C1-EAA9-40EB-8656-02D2D600F289}"/>
              </a:ext>
            </a:extLst>
          </p:cNvPr>
          <p:cNvSpPr/>
          <p:nvPr/>
        </p:nvSpPr>
        <p:spPr>
          <a:xfrm>
            <a:off x="4340231" y="798816"/>
            <a:ext cx="340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Fronted Adverbials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2068F6-BA07-4FC4-B19A-AA74A988B80E}"/>
              </a:ext>
            </a:extLst>
          </p:cNvPr>
          <p:cNvSpPr/>
          <p:nvPr/>
        </p:nvSpPr>
        <p:spPr>
          <a:xfrm>
            <a:off x="5935227" y="3095076"/>
            <a:ext cx="5181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During the rescue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b="1" i="1" dirty="0"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lion was calm.</a:t>
            </a: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With a nervous expression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b="1" i="1" dirty="0"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Jabu glanced.</a:t>
            </a: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Before long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promises were forgotten.</a:t>
            </a: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Finally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b="1" i="1" dirty="0"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they were safe.</a:t>
            </a:r>
            <a:endParaRPr lang="en-GB" sz="2400" b="1" i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2FA005-376D-4ECF-A005-F0D3682685F9}"/>
              </a:ext>
            </a:extLst>
          </p:cNvPr>
          <p:cNvSpPr/>
          <p:nvPr/>
        </p:nvSpPr>
        <p:spPr>
          <a:xfrm>
            <a:off x="506437" y="3094373"/>
            <a:ext cx="567640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lion was calm </a:t>
            </a:r>
            <a:r>
              <a:rPr lang="en-GB" sz="2400" b="1" i="1" dirty="0">
                <a:latin typeface="+mj-lt"/>
              </a:rPr>
              <a:t>during the rescue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Jabu glanced </a:t>
            </a:r>
            <a:r>
              <a:rPr lang="en-GB" sz="2400" b="1" i="1" dirty="0">
                <a:latin typeface="+mj-lt"/>
              </a:rPr>
              <a:t>with a nervous expression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Promises were forgotten </a:t>
            </a:r>
            <a:r>
              <a:rPr lang="en-GB" sz="2400" b="1" i="1" dirty="0">
                <a:latin typeface="+mj-lt"/>
              </a:rPr>
              <a:t>before long</a:t>
            </a:r>
            <a:r>
              <a:rPr lang="en-GB" sz="2400" i="1" dirty="0"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were safe </a:t>
            </a:r>
            <a:r>
              <a:rPr lang="en-GB" sz="2400" b="1" i="1" dirty="0">
                <a:latin typeface="+mj-lt"/>
              </a:rPr>
              <a:t>finally</a:t>
            </a:r>
            <a:r>
              <a:rPr lang="en-GB" sz="2400" i="1" dirty="0">
                <a:latin typeface="+mj-lt"/>
              </a:rPr>
              <a:t>.</a:t>
            </a:r>
            <a:endParaRPr lang="en-GB" sz="2400" b="1" i="1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8A4570-7CD7-402A-B308-EFD2390C99F9}"/>
              </a:ext>
            </a:extLst>
          </p:cNvPr>
          <p:cNvSpPr txBox="1"/>
          <p:nvPr/>
        </p:nvSpPr>
        <p:spPr>
          <a:xfrm>
            <a:off x="805107" y="5718196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Fronted adverbials </a:t>
            </a:r>
            <a:r>
              <a:rPr lang="en-GB" sz="2400" dirty="0"/>
              <a:t>are separated from the main part of the sentence by a </a:t>
            </a:r>
            <a:r>
              <a:rPr lang="en-GB" sz="2400" b="1" dirty="0">
                <a:solidFill>
                  <a:srgbClr val="0000FF"/>
                </a:solidFill>
              </a:rPr>
              <a:t>comma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2A66E0-584C-4B82-AC55-EDDD977C3278}"/>
              </a:ext>
            </a:extLst>
          </p:cNvPr>
          <p:cNvSpPr txBox="1"/>
          <p:nvPr/>
        </p:nvSpPr>
        <p:spPr>
          <a:xfrm>
            <a:off x="1954402" y="2862043"/>
            <a:ext cx="2780076" cy="27699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No special punctuation needed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9391A6E-8BA1-44A3-AB74-2579BECB86BA}"/>
              </a:ext>
            </a:extLst>
          </p:cNvPr>
          <p:cNvSpPr txBox="1"/>
          <p:nvPr/>
        </p:nvSpPr>
        <p:spPr>
          <a:xfrm>
            <a:off x="7135977" y="2862042"/>
            <a:ext cx="2780076" cy="27699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Comma after the fronted adverbial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C3518F4-623C-F54E-A00B-171054A55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7618" y="96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uiExpand="1" build="p"/>
      <p:bldP spid="14" grpId="0" build="p"/>
      <p:bldP spid="15" grpId="0" build="p"/>
      <p:bldP spid="25" grpId="0" build="p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xmlns="" id="{F7F3450A-AE7D-4822-9D8D-0600C4D1C203}"/>
              </a:ext>
            </a:extLst>
          </p:cNvPr>
          <p:cNvSpPr/>
          <p:nvPr/>
        </p:nvSpPr>
        <p:spPr>
          <a:xfrm>
            <a:off x="10135221" y="628853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60F8FD-8C3A-4172-9146-5E8A5A7E707A}"/>
              </a:ext>
            </a:extLst>
          </p:cNvPr>
          <p:cNvSpPr txBox="1"/>
          <p:nvPr/>
        </p:nvSpPr>
        <p:spPr>
          <a:xfrm>
            <a:off x="790463" y="1410708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FF"/>
                </a:solidFill>
              </a:rPr>
              <a:t>Spot the </a:t>
            </a:r>
            <a:r>
              <a:rPr lang="en-GB" sz="2400" b="1" i="1" u="sng" dirty="0">
                <a:solidFill>
                  <a:srgbClr val="0000FF"/>
                </a:solidFill>
              </a:rPr>
              <a:t>adverbial</a:t>
            </a:r>
            <a:r>
              <a:rPr lang="en-GB" sz="2400" b="1" i="1" dirty="0">
                <a:solidFill>
                  <a:srgbClr val="0000FF"/>
                </a:solidFill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in each sentence.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  <a:effectLst/>
              </a:rPr>
              <a:t>Decide if  punctuation is needed and where.</a:t>
            </a:r>
            <a:endParaRPr lang="en-GB" sz="4400" i="1" dirty="0">
              <a:solidFill>
                <a:srgbClr val="0000FF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E5E220-747F-48FF-B1FA-0A764ED050BF}"/>
              </a:ext>
            </a:extLst>
          </p:cNvPr>
          <p:cNvSpPr/>
          <p:nvPr/>
        </p:nvSpPr>
        <p:spPr>
          <a:xfrm>
            <a:off x="3289622" y="541098"/>
            <a:ext cx="561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Spotting and Punctuating Adverbials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CE2B37-396D-47A0-93D3-E64E1D7B7BF7}"/>
              </a:ext>
            </a:extLst>
          </p:cNvPr>
          <p:cNvSpPr/>
          <p:nvPr/>
        </p:nvSpPr>
        <p:spPr>
          <a:xfrm>
            <a:off x="2553258" y="2303260"/>
            <a:ext cx="7047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Without warning the lion roared.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donkey answered them with a bitter laugh.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Like a leaf Jabu shook.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Thinking quickly the jackal closed the cage.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Lion roared from inside.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2C62D68-9D30-4D6D-956F-6DCC26F5CE8C}"/>
              </a:ext>
            </a:extLst>
          </p:cNvPr>
          <p:cNvCxnSpPr/>
          <p:nvPr/>
        </p:nvCxnSpPr>
        <p:spPr>
          <a:xfrm>
            <a:off x="4149969" y="2837131"/>
            <a:ext cx="194603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7F0C68C-6618-48BC-AE3F-4A335051096A}"/>
              </a:ext>
            </a:extLst>
          </p:cNvPr>
          <p:cNvCxnSpPr>
            <a:cxnSpLocks/>
          </p:cNvCxnSpPr>
          <p:nvPr/>
        </p:nvCxnSpPr>
        <p:spPr>
          <a:xfrm>
            <a:off x="6540744" y="3380056"/>
            <a:ext cx="22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B0C94E0-DB41-4BEB-9270-200CA2FFB492}"/>
              </a:ext>
            </a:extLst>
          </p:cNvPr>
          <p:cNvCxnSpPr/>
          <p:nvPr/>
        </p:nvCxnSpPr>
        <p:spPr>
          <a:xfrm>
            <a:off x="4692894" y="3913456"/>
            <a:ext cx="111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D32734C-4943-4FDA-9174-D4E1F4830390}"/>
              </a:ext>
            </a:extLst>
          </p:cNvPr>
          <p:cNvCxnSpPr/>
          <p:nvPr/>
        </p:nvCxnSpPr>
        <p:spPr>
          <a:xfrm>
            <a:off x="3511794" y="4465906"/>
            <a:ext cx="18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1A099AD-2890-4E55-94EC-6BC621F77577}"/>
              </a:ext>
            </a:extLst>
          </p:cNvPr>
          <p:cNvCxnSpPr>
            <a:cxnSpLocks/>
          </p:cNvCxnSpPr>
          <p:nvPr/>
        </p:nvCxnSpPr>
        <p:spPr>
          <a:xfrm>
            <a:off x="6273478" y="5027881"/>
            <a:ext cx="14352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49E9806-F440-4BBB-81B2-7F23625EFAAA}"/>
              </a:ext>
            </a:extLst>
          </p:cNvPr>
          <p:cNvSpPr/>
          <p:nvPr/>
        </p:nvSpPr>
        <p:spPr>
          <a:xfrm>
            <a:off x="5975387" y="2407251"/>
            <a:ext cx="464695" cy="60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79A174-AF4A-430E-A602-C933EFA3D308}"/>
              </a:ext>
            </a:extLst>
          </p:cNvPr>
          <p:cNvSpPr/>
          <p:nvPr/>
        </p:nvSpPr>
        <p:spPr>
          <a:xfrm>
            <a:off x="5647789" y="3483999"/>
            <a:ext cx="464695" cy="60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25CE4F-9FB2-4EF8-9B37-1DDC38928898}"/>
              </a:ext>
            </a:extLst>
          </p:cNvPr>
          <p:cNvSpPr/>
          <p:nvPr/>
        </p:nvSpPr>
        <p:spPr>
          <a:xfrm>
            <a:off x="5192619" y="4040497"/>
            <a:ext cx="464695" cy="60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9CEBC5-2E8B-5945-A4EB-1FEB2DF880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865" y="2481193"/>
            <a:ext cx="2341297" cy="1559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E2373C4-DAAC-F249-9865-386CE143D3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8" y="2029599"/>
            <a:ext cx="2586697" cy="2586697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ED43CD5-4107-4E42-837A-DE0AA2641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10368" y="5416347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C998EF6-905D-FF4B-9D68-B8CC200BAA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94822" y="5346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  <p:bldP spid="7" grpId="0" build="p"/>
      <p:bldP spid="9" grpId="0" uiExpand="1" build="p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11875</TotalTime>
  <Words>335</Words>
  <Application>Microsoft Office PowerPoint</Application>
  <PresentationFormat>Widescreen</PresentationFormat>
  <Paragraphs>67</Paragraphs>
  <Slides>7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Adverbials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mjukes</cp:lastModifiedBy>
  <cp:revision>658</cp:revision>
  <cp:lastPrinted>2017-12-01T10:33:49Z</cp:lastPrinted>
  <dcterms:created xsi:type="dcterms:W3CDTF">2013-08-23T07:43:20Z</dcterms:created>
  <dcterms:modified xsi:type="dcterms:W3CDTF">2020-07-02T10:26:02Z</dcterms:modified>
</cp:coreProperties>
</file>