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80" r:id="rId4"/>
    <p:sldId id="294" r:id="rId5"/>
    <p:sldId id="281" r:id="rId6"/>
    <p:sldId id="291" r:id="rId7"/>
    <p:sldId id="290" r:id="rId8"/>
    <p:sldId id="282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01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8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0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2.png"/><Relationship Id="rId5" Type="http://schemas.microsoft.com/office/2007/relationships/media" Target="../media/media7.m4a"/><Relationship Id="rId10" Type="http://schemas.openxmlformats.org/officeDocument/2006/relationships/image" Target="../media/image6.png"/><Relationship Id="rId4" Type="http://schemas.openxmlformats.org/officeDocument/2006/relationships/audio" Target="../media/media6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090" y="926795"/>
            <a:ext cx="600259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Noun Phrases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8980" y="1956117"/>
            <a:ext cx="3114040" cy="294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AEA622-BCDA-024C-A971-015ABCAB60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2865" y="4372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names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person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place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idea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feeling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963" y="2335147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 </a:t>
            </a:r>
            <a:r>
              <a:rPr lang="en-GB" sz="2800" dirty="0">
                <a:solidFill>
                  <a:srgbClr val="0000FF"/>
                </a:solidFill>
              </a:rPr>
              <a:t>owl</a:t>
            </a:r>
          </a:p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cat</a:t>
            </a:r>
            <a:endParaRPr lang="en-GB" sz="2800" dirty="0"/>
          </a:p>
          <a:p>
            <a:pPr algn="ctr"/>
            <a:r>
              <a:rPr lang="en-GB" sz="2800" dirty="0"/>
              <a:t>a </a:t>
            </a:r>
            <a:r>
              <a:rPr lang="en-GB" sz="2800" dirty="0">
                <a:solidFill>
                  <a:srgbClr val="0000FF"/>
                </a:solidFill>
              </a:rPr>
              <a:t>boat</a:t>
            </a:r>
          </a:p>
          <a:p>
            <a:pPr algn="ctr"/>
            <a:r>
              <a:rPr lang="en-GB" sz="2800" dirty="0"/>
              <a:t>that </a:t>
            </a:r>
            <a:r>
              <a:rPr lang="en-GB" sz="2800" dirty="0">
                <a:solidFill>
                  <a:srgbClr val="0000FF"/>
                </a:solidFill>
              </a:rPr>
              <a:t>surprise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66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r>
              <a:rPr lang="mr-IN" sz="32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     this    that    his    her    their   my   your  </a:t>
            </a:r>
            <a:endParaRPr lang="en-GB" sz="105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455" y="1736326"/>
            <a:ext cx="200723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B1E13C0-E259-2942-A016-780C151F0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26685" y="3797985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CA7130E-4FBE-0F44-8657-250AA0BBD8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2830" y="46507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An </a:t>
            </a:r>
            <a:r>
              <a:rPr lang="en-GB" sz="3200" b="1" dirty="0">
                <a:cs typeface="Arial" panose="020B0604020202020204" pitchFamily="34" charset="0"/>
              </a:rPr>
              <a:t>adjective</a:t>
            </a:r>
            <a:r>
              <a:rPr lang="en-GB" sz="32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It tells you more about a </a:t>
            </a:r>
            <a:r>
              <a:rPr lang="en-GB" sz="3200" b="1" dirty="0">
                <a:cs typeface="Arial" panose="020B0604020202020204" pitchFamily="34" charset="0"/>
              </a:rPr>
              <a:t>noun</a:t>
            </a:r>
            <a:r>
              <a:rPr lang="en-GB" sz="3200" dirty="0">
                <a:cs typeface="Arial" panose="020B0604020202020204" pitchFamily="34" charset="0"/>
              </a:rPr>
              <a:t>.</a:t>
            </a:r>
            <a:endParaRPr lang="en-GB" sz="32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07148" y="527100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72556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562" y="448722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island</a:t>
            </a:r>
            <a:r>
              <a:rPr lang="en-GB" sz="2800" dirty="0"/>
              <a:t> was </a:t>
            </a:r>
            <a:r>
              <a:rPr lang="en-GB" sz="2800" b="1" dirty="0">
                <a:solidFill>
                  <a:srgbClr val="548235"/>
                </a:solidFill>
              </a:rPr>
              <a:t>spooky</a:t>
            </a:r>
            <a:r>
              <a:rPr lang="en-GB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4558" y="2604529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elegant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owl</a:t>
            </a:r>
          </a:p>
          <a:p>
            <a:pPr algn="ctr"/>
            <a:r>
              <a:rPr lang="en-GB" sz="2800" dirty="0"/>
              <a:t>an </a:t>
            </a:r>
            <a:r>
              <a:rPr lang="en-GB" sz="2800" b="1" dirty="0">
                <a:solidFill>
                  <a:srgbClr val="548235"/>
                </a:solidFill>
              </a:rPr>
              <a:t>awesome</a:t>
            </a:r>
            <a:r>
              <a:rPr lang="en-GB" sz="2800" dirty="0"/>
              <a:t>  </a:t>
            </a:r>
            <a:r>
              <a:rPr lang="en-GB" sz="2800" dirty="0">
                <a:solidFill>
                  <a:srgbClr val="0000FF"/>
                </a:solidFill>
              </a:rPr>
              <a:t>cat</a:t>
            </a:r>
            <a:endParaRPr lang="en-GB" sz="2800" dirty="0"/>
          </a:p>
          <a:p>
            <a:pPr algn="ctr"/>
            <a:r>
              <a:rPr lang="en-GB" sz="2800" dirty="0"/>
              <a:t>this </a:t>
            </a:r>
            <a:r>
              <a:rPr lang="en-GB" sz="2800" b="1" dirty="0">
                <a:solidFill>
                  <a:srgbClr val="548235"/>
                </a:solidFill>
              </a:rPr>
              <a:t>sturdy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boat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548235"/>
                </a:solidFill>
              </a:rPr>
              <a:t>big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surprise</a:t>
            </a:r>
          </a:p>
        </p:txBody>
      </p:sp>
      <p:pic>
        <p:nvPicPr>
          <p:cNvPr id="13" name="Picture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807" y="2560327"/>
            <a:ext cx="1653540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F1A0B3-3949-744C-862C-4130F5075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7482" y="5266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  <p:bldP spid="10" grpId="0" uiExpand="1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adds extra detail to the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658" y="5299197"/>
            <a:ext cx="920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It can be made by adding an adjective or two.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595" y="2219698"/>
            <a:ext cx="5396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bright</a:t>
            </a:r>
            <a:r>
              <a:rPr lang="en-GB" sz="2800" dirty="0">
                <a:solidFill>
                  <a:srgbClr val="000000"/>
                </a:solidFill>
              </a:rPr>
              <a:t>,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golden </a:t>
            </a:r>
            <a:r>
              <a:rPr lang="en-GB" sz="2800" dirty="0">
                <a:solidFill>
                  <a:srgbClr val="0000FF"/>
                </a:solidFill>
              </a:rPr>
              <a:t>bird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rgbClr val="548235"/>
                </a:solidFill>
              </a:rPr>
              <a:t>chirpy </a:t>
            </a:r>
            <a:r>
              <a:rPr lang="en-GB" sz="2800" dirty="0">
                <a:solidFill>
                  <a:srgbClr val="000000"/>
                </a:solidFill>
              </a:rPr>
              <a:t>and</a:t>
            </a:r>
            <a:r>
              <a:rPr lang="en-GB" sz="2800" b="1" dirty="0">
                <a:solidFill>
                  <a:srgbClr val="548235"/>
                </a:solidFill>
              </a:rPr>
              <a:t> cheerful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robin</a:t>
            </a:r>
            <a:endParaRPr lang="en-GB" sz="2800" dirty="0"/>
          </a:p>
          <a:p>
            <a:pPr algn="ctr"/>
            <a:r>
              <a:rPr lang="en-GB" sz="2800" dirty="0"/>
              <a:t>this quite </a:t>
            </a:r>
            <a:r>
              <a:rPr lang="en-GB" sz="2800" b="1" dirty="0">
                <a:solidFill>
                  <a:srgbClr val="548235"/>
                </a:solidFill>
              </a:rPr>
              <a:t>amazing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woodpecker</a:t>
            </a:r>
          </a:p>
          <a:p>
            <a:pPr algn="ctr"/>
            <a:r>
              <a:rPr lang="en-GB" sz="2800" dirty="0"/>
              <a:t>that truly </a:t>
            </a:r>
            <a:r>
              <a:rPr lang="en-GB" sz="2800" b="1" dirty="0">
                <a:solidFill>
                  <a:srgbClr val="548235"/>
                </a:solidFill>
              </a:rPr>
              <a:t>elegant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owl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1497" y="2331540"/>
            <a:ext cx="4432300" cy="2605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46" y="4042881"/>
            <a:ext cx="2020570" cy="2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870A47-75AB-6946-9554-7DED76006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46365" y="644691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B687F90-724E-564E-9ABB-95129795D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78838" y="158481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B00A7A8-CC1E-C84A-96D2-81A0B7CEFB5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1671" y="2404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adds extra detail to the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The main noun is called the </a:t>
            </a:r>
            <a:r>
              <a:rPr lang="en-GB" sz="3200" u="sng" dirty="0">
                <a:ea typeface="Times New Roman" panose="02020603050405020304" pitchFamily="18" charset="0"/>
                <a:cs typeface="Arial" panose="020B0604020202020204" pitchFamily="34" charset="0"/>
              </a:rPr>
              <a:t>head 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84718" y="5326759"/>
            <a:ext cx="920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you spot the </a:t>
            </a:r>
            <a:r>
              <a:rPr lang="en-GB" sz="3200" u="sng" dirty="0">
                <a:ea typeface="Times New Roman" panose="02020603050405020304" pitchFamily="18" charset="0"/>
                <a:cs typeface="Arial" panose="020B0604020202020204" pitchFamily="34" charset="0"/>
              </a:rPr>
              <a:t>head noun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each of these phrases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620" y="2584818"/>
            <a:ext cx="63587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beautiful pea-green boat</a:t>
            </a:r>
            <a:endParaRPr lang="en-GB" sz="2800" dirty="0">
              <a:solidFill>
                <a:srgbClr val="000000"/>
              </a:solidFill>
            </a:endParaRPr>
          </a:p>
          <a:p>
            <a:pPr algn="ctr"/>
            <a:r>
              <a:rPr lang="en-GB" sz="2800" dirty="0"/>
              <a:t>a horribly bored man</a:t>
            </a:r>
          </a:p>
          <a:p>
            <a:pPr algn="ctr"/>
            <a:r>
              <a:rPr lang="en-GB" sz="2800" dirty="0"/>
              <a:t>an exceedingly large nose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800" dirty="0"/>
              <a:t>a very sharp chin like a pin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800" dirty="0"/>
              <a:t>a hilarious limerick with funny characters</a:t>
            </a:r>
          </a:p>
        </p:txBody>
      </p:sp>
      <p:pic>
        <p:nvPicPr>
          <p:cNvPr id="12" name="Picture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4876" y="5011015"/>
            <a:ext cx="1203139" cy="121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D314BD-1D38-4E04-B3BD-94129C5600B2}"/>
              </a:ext>
            </a:extLst>
          </p:cNvPr>
          <p:cNvCxnSpPr/>
          <p:nvPr/>
        </p:nvCxnSpPr>
        <p:spPr>
          <a:xfrm>
            <a:off x="7340546" y="3040118"/>
            <a:ext cx="648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B12CB2-1593-4710-AF84-29B6BB69C7C9}"/>
              </a:ext>
            </a:extLst>
          </p:cNvPr>
          <p:cNvCxnSpPr/>
          <p:nvPr/>
        </p:nvCxnSpPr>
        <p:spPr>
          <a:xfrm>
            <a:off x="6992939" y="3429000"/>
            <a:ext cx="648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1F696F-9A21-4FB1-AE0A-154564B168C6}"/>
              </a:ext>
            </a:extLst>
          </p:cNvPr>
          <p:cNvCxnSpPr/>
          <p:nvPr/>
        </p:nvCxnSpPr>
        <p:spPr>
          <a:xfrm>
            <a:off x="7243367" y="3865181"/>
            <a:ext cx="648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AD908F-4F4B-417C-9F2C-9FE44337F3F0}"/>
              </a:ext>
            </a:extLst>
          </p:cNvPr>
          <p:cNvCxnSpPr/>
          <p:nvPr/>
        </p:nvCxnSpPr>
        <p:spPr>
          <a:xfrm>
            <a:off x="6042600" y="4294554"/>
            <a:ext cx="576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556D0E-3878-48C4-9BD9-90CFD4306CEA}"/>
              </a:ext>
            </a:extLst>
          </p:cNvPr>
          <p:cNvCxnSpPr/>
          <p:nvPr/>
        </p:nvCxnSpPr>
        <p:spPr>
          <a:xfrm>
            <a:off x="4723553" y="4742795"/>
            <a:ext cx="1080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59C5485-0435-4702-B010-CAADAE4C543B}"/>
              </a:ext>
            </a:extLst>
          </p:cNvPr>
          <p:cNvSpPr/>
          <p:nvPr/>
        </p:nvSpPr>
        <p:spPr>
          <a:xfrm>
            <a:off x="8797159" y="2858814"/>
            <a:ext cx="2469931" cy="1883978"/>
          </a:xfrm>
          <a:prstGeom prst="cloudCallout">
            <a:avLst>
              <a:gd name="adj1" fmla="val 23636"/>
              <a:gd name="adj2" fmla="val 608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 </a:t>
            </a:r>
            <a:r>
              <a:rPr lang="en-GB" u="sng" dirty="0">
                <a:solidFill>
                  <a:sysClr val="windowText" lastClr="000000"/>
                </a:solidFill>
              </a:rPr>
              <a:t>head noun </a:t>
            </a:r>
            <a:r>
              <a:rPr lang="en-GB" dirty="0">
                <a:solidFill>
                  <a:sysClr val="windowText" lastClr="000000"/>
                </a:solidFill>
              </a:rPr>
              <a:t>is what the phrase is about.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CC9507D-0C2C-114A-BB05-16A995917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9216" y="630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0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9879" y="2005857"/>
            <a:ext cx="8014728" cy="284628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+mn-lt"/>
              </a:rPr>
              <a:t>Expanding Noun Phrases</a:t>
            </a:r>
            <a:br>
              <a:rPr lang="en-GB" b="1" dirty="0">
                <a:solidFill>
                  <a:srgbClr val="0000FF"/>
                </a:solidFill>
                <a:latin typeface="+mn-lt"/>
              </a:rPr>
            </a:br>
            <a:r>
              <a:rPr lang="en-GB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using </a:t>
            </a:r>
            <a:br>
              <a:rPr lang="en-GB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</a:br>
            <a:r>
              <a:rPr lang="en-GB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en-GB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repositional Phrases</a:t>
            </a:r>
            <a:endParaRPr lang="en-GB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E9A254-BE9D-E948-A9DC-990864144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4607" y="49611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74" y="830492"/>
            <a:ext cx="8633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Prepositions</a:t>
            </a:r>
            <a:r>
              <a:rPr lang="en-GB" sz="2800" dirty="0"/>
              <a:t> tell us how words are related.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48459" y="1978011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885" y="2475256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967" y="2626337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8711" y="5193806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7386" y="3961742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2282" y="312765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8894" y="3555223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58591" y="4423407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76791" y="4059341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26355" y="4219625"/>
            <a:ext cx="256131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  <a:r>
              <a:rPr lang="en-GB" sz="2400" dirty="0"/>
              <a:t> are useful for adding extra information about a </a:t>
            </a:r>
            <a:r>
              <a:rPr lang="en-GB" sz="2400" b="1" dirty="0"/>
              <a:t>noun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85661" y="272252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02593" y="2291028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93503" y="4691825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0417" y="4175008"/>
            <a:ext cx="49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4930" y="3198167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6052" y="1147973"/>
            <a:ext cx="3114040" cy="294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EA1BDC4-13FD-3A40-9617-FF083C303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3176" y="5350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4" grpId="0"/>
      <p:bldP spid="19" grpId="0"/>
      <p:bldP spid="20" grpId="0"/>
      <p:bldP spid="23" grpId="0"/>
      <p:bldP spid="25" grpId="0"/>
      <p:bldP spid="30" grpId="0"/>
      <p:bldP spid="32" grpId="0"/>
      <p:bldP spid="36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Expanded 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by using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prepositional phrase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0" y="2951076"/>
            <a:ext cx="452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FF"/>
                </a:solidFill>
              </a:rPr>
              <a:t>The wild, windswept </a:t>
            </a:r>
            <a:r>
              <a:rPr lang="en-GB" sz="2800" i="1" u="sng" dirty="0">
                <a:solidFill>
                  <a:srgbClr val="0000FF"/>
                </a:solidFill>
              </a:rPr>
              <a:t>island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98933" y="3429000"/>
            <a:ext cx="29602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Useful 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beyond, below, between, inside, next to, over, in, outside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11" y="3482647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FF"/>
                </a:solidFill>
              </a:rPr>
              <a:t>The wild, windswept </a:t>
            </a:r>
            <a:r>
              <a:rPr lang="en-GB" sz="2800" i="1" u="sng" dirty="0">
                <a:solidFill>
                  <a:srgbClr val="0000FF"/>
                </a:solidFill>
              </a:rPr>
              <a:t>island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0000FF"/>
                </a:solidFill>
                <a:highlight>
                  <a:srgbClr val="FFFF00"/>
                </a:highlight>
              </a:rPr>
              <a:t>over the sea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611" y="4005867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FF"/>
                </a:solidFill>
              </a:rPr>
              <a:t>The wild, windswept </a:t>
            </a:r>
            <a:r>
              <a:rPr lang="en-GB" sz="2800" i="1" u="sng" dirty="0">
                <a:solidFill>
                  <a:srgbClr val="0000FF"/>
                </a:solidFill>
              </a:rPr>
              <a:t>island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0000FF"/>
                </a:solidFill>
                <a:highlight>
                  <a:srgbClr val="FFFF00"/>
                </a:highlight>
              </a:rPr>
              <a:t>beyond the horizon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611" y="4583162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FF"/>
                </a:solidFill>
              </a:rPr>
              <a:t>The wild, windswept </a:t>
            </a:r>
            <a:r>
              <a:rPr lang="en-GB" sz="2800" i="1" u="sng" dirty="0">
                <a:solidFill>
                  <a:srgbClr val="0000FF"/>
                </a:solidFill>
              </a:rPr>
              <a:t>island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0000FF"/>
                </a:solidFill>
                <a:highlight>
                  <a:srgbClr val="FFFF00"/>
                </a:highlight>
              </a:rPr>
              <a:t>with palm trees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558" y="5444936"/>
            <a:ext cx="77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modifies the </a:t>
            </a:r>
            <a:r>
              <a:rPr lang="en-GB" sz="2800" u="sng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63FB5A-6004-FB40-969D-CA40F8F8F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2649" y="204713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B176045-92AA-814F-8D28-D11DCBB2BE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90807" y="20371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5" grpId="0" uiExpand="1" build="p"/>
      <p:bldP spid="9" grpId="0" animBg="1"/>
      <p:bldP spid="10" grpId="0" uiExpand="1" build="p"/>
      <p:bldP spid="11" grpId="0" uiExpand="1" build="p"/>
      <p:bldP spid="12" grpId="0" uiExpand="1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0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335</Words>
  <Application>Microsoft Office PowerPoint</Application>
  <PresentationFormat>Widescreen</PresentationFormat>
  <Paragraphs>79</Paragraphs>
  <Slides>9</Slides>
  <Notes>8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Noun Phrases</vt:lpstr>
      <vt:lpstr>PowerPoint Presentation</vt:lpstr>
      <vt:lpstr>PowerPoint Presentation</vt:lpstr>
      <vt:lpstr>PowerPoint Presentation</vt:lpstr>
      <vt:lpstr>PowerPoint Presentation</vt:lpstr>
      <vt:lpstr>Expanding Noun Phrases using  Prepositional Phrases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193</cp:revision>
  <dcterms:created xsi:type="dcterms:W3CDTF">2013-08-23T07:43:20Z</dcterms:created>
  <dcterms:modified xsi:type="dcterms:W3CDTF">2020-06-22T13:43:32Z</dcterms:modified>
</cp:coreProperties>
</file>