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316" r:id="rId2"/>
    <p:sldId id="331" r:id="rId3"/>
    <p:sldId id="330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3746"/>
    <a:srgbClr val="EA7600"/>
    <a:srgbClr val="9AF67A"/>
    <a:srgbClr val="85F45E"/>
    <a:srgbClr val="E7B8F6"/>
    <a:srgbClr val="F4D2FE"/>
    <a:srgbClr val="F7B635"/>
    <a:srgbClr val="E2AAF4"/>
    <a:srgbClr val="F1C6FE"/>
    <a:srgbClr val="F9B1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25" autoAdjust="0"/>
    <p:restoredTop sz="94249" autoAdjust="0"/>
  </p:normalViewPr>
  <p:slideViewPr>
    <p:cSldViewPr snapToGrid="0">
      <p:cViewPr varScale="1">
        <p:scale>
          <a:sx n="94" d="100"/>
          <a:sy n="94" d="100"/>
        </p:scale>
        <p:origin x="1123" y="9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e Kerwin" userId="89cc6116eb6c0dac" providerId="LiveId" clId="{6C51D201-248F-490D-82AE-95B28BF688DE}"/>
    <pc:docChg chg="delSld">
      <pc:chgData name="Jennie Kerwin" userId="89cc6116eb6c0dac" providerId="LiveId" clId="{6C51D201-248F-490D-82AE-95B28BF688DE}" dt="2020-03-31T16:21:20.489" v="21" actId="2696"/>
      <pc:docMkLst>
        <pc:docMk/>
      </pc:docMkLst>
      <pc:sldChg chg="del">
        <pc:chgData name="Jennie Kerwin" userId="89cc6116eb6c0dac" providerId="LiveId" clId="{6C51D201-248F-490D-82AE-95B28BF688DE}" dt="2020-03-31T16:20:50.452" v="1" actId="2696"/>
        <pc:sldMkLst>
          <pc:docMk/>
          <pc:sldMk cId="227188551" sldId="306"/>
        </pc:sldMkLst>
      </pc:sldChg>
      <pc:sldChg chg="del">
        <pc:chgData name="Jennie Kerwin" userId="89cc6116eb6c0dac" providerId="LiveId" clId="{6C51D201-248F-490D-82AE-95B28BF688DE}" dt="2020-03-31T16:20:51.185" v="2" actId="2696"/>
        <pc:sldMkLst>
          <pc:docMk/>
          <pc:sldMk cId="1048631882" sldId="307"/>
        </pc:sldMkLst>
      </pc:sldChg>
      <pc:sldChg chg="del">
        <pc:chgData name="Jennie Kerwin" userId="89cc6116eb6c0dac" providerId="LiveId" clId="{6C51D201-248F-490D-82AE-95B28BF688DE}" dt="2020-03-31T16:21:19.444" v="20" actId="2696"/>
        <pc:sldMkLst>
          <pc:docMk/>
          <pc:sldMk cId="648938002" sldId="309"/>
        </pc:sldMkLst>
      </pc:sldChg>
      <pc:sldChg chg="del">
        <pc:chgData name="Jennie Kerwin" userId="89cc6116eb6c0dac" providerId="LiveId" clId="{6C51D201-248F-490D-82AE-95B28BF688DE}" dt="2020-03-31T16:21:18.711" v="19" actId="2696"/>
        <pc:sldMkLst>
          <pc:docMk/>
          <pc:sldMk cId="2876688480" sldId="310"/>
        </pc:sldMkLst>
      </pc:sldChg>
      <pc:sldChg chg="del">
        <pc:chgData name="Jennie Kerwin" userId="89cc6116eb6c0dac" providerId="LiveId" clId="{6C51D201-248F-490D-82AE-95B28BF688DE}" dt="2020-03-31T16:20:36.815" v="0" actId="2696"/>
        <pc:sldMkLst>
          <pc:docMk/>
          <pc:sldMk cId="2935164857" sldId="311"/>
        </pc:sldMkLst>
      </pc:sldChg>
      <pc:sldChg chg="del">
        <pc:chgData name="Jennie Kerwin" userId="89cc6116eb6c0dac" providerId="LiveId" clId="{6C51D201-248F-490D-82AE-95B28BF688DE}" dt="2020-03-31T16:20:51.904" v="3" actId="2696"/>
        <pc:sldMkLst>
          <pc:docMk/>
          <pc:sldMk cId="1146188301" sldId="312"/>
        </pc:sldMkLst>
      </pc:sldChg>
      <pc:sldChg chg="del">
        <pc:chgData name="Jennie Kerwin" userId="89cc6116eb6c0dac" providerId="LiveId" clId="{6C51D201-248F-490D-82AE-95B28BF688DE}" dt="2020-03-31T16:21:03.217" v="10" actId="2696"/>
        <pc:sldMkLst>
          <pc:docMk/>
          <pc:sldMk cId="3608507934" sldId="313"/>
        </pc:sldMkLst>
      </pc:sldChg>
      <pc:sldChg chg="del">
        <pc:chgData name="Jennie Kerwin" userId="89cc6116eb6c0dac" providerId="LiveId" clId="{6C51D201-248F-490D-82AE-95B28BF688DE}" dt="2020-03-31T16:21:09.255" v="14" actId="2696"/>
        <pc:sldMkLst>
          <pc:docMk/>
          <pc:sldMk cId="1303180365" sldId="314"/>
        </pc:sldMkLst>
      </pc:sldChg>
      <pc:sldChg chg="del">
        <pc:chgData name="Jennie Kerwin" userId="89cc6116eb6c0dac" providerId="LiveId" clId="{6C51D201-248F-490D-82AE-95B28BF688DE}" dt="2020-03-31T16:20:54.744" v="6" actId="2696"/>
        <pc:sldMkLst>
          <pc:docMk/>
          <pc:sldMk cId="1000687031" sldId="318"/>
        </pc:sldMkLst>
      </pc:sldChg>
      <pc:sldChg chg="del">
        <pc:chgData name="Jennie Kerwin" userId="89cc6116eb6c0dac" providerId="LiveId" clId="{6C51D201-248F-490D-82AE-95B28BF688DE}" dt="2020-03-31T16:21:01.672" v="9" actId="2696"/>
        <pc:sldMkLst>
          <pc:docMk/>
          <pc:sldMk cId="3920612586" sldId="319"/>
        </pc:sldMkLst>
      </pc:sldChg>
      <pc:sldChg chg="del">
        <pc:chgData name="Jennie Kerwin" userId="89cc6116eb6c0dac" providerId="LiveId" clId="{6C51D201-248F-490D-82AE-95B28BF688DE}" dt="2020-03-31T16:21:07.040" v="13" actId="2696"/>
        <pc:sldMkLst>
          <pc:docMk/>
          <pc:sldMk cId="549684160" sldId="322"/>
        </pc:sldMkLst>
      </pc:sldChg>
      <pc:sldChg chg="del">
        <pc:chgData name="Jennie Kerwin" userId="89cc6116eb6c0dac" providerId="LiveId" clId="{6C51D201-248F-490D-82AE-95B28BF688DE}" dt="2020-03-31T16:21:17.259" v="17" actId="2696"/>
        <pc:sldMkLst>
          <pc:docMk/>
          <pc:sldMk cId="2884888190" sldId="323"/>
        </pc:sldMkLst>
      </pc:sldChg>
      <pc:sldChg chg="del">
        <pc:chgData name="Jennie Kerwin" userId="89cc6116eb6c0dac" providerId="LiveId" clId="{6C51D201-248F-490D-82AE-95B28BF688DE}" dt="2020-03-31T16:21:13.779" v="15" actId="2696"/>
        <pc:sldMkLst>
          <pc:docMk/>
          <pc:sldMk cId="3388851183" sldId="324"/>
        </pc:sldMkLst>
      </pc:sldChg>
      <pc:sldChg chg="del">
        <pc:chgData name="Jennie Kerwin" userId="89cc6116eb6c0dac" providerId="LiveId" clId="{6C51D201-248F-490D-82AE-95B28BF688DE}" dt="2020-03-31T16:21:17.961" v="18" actId="2696"/>
        <pc:sldMkLst>
          <pc:docMk/>
          <pc:sldMk cId="1881762476" sldId="325"/>
        </pc:sldMkLst>
      </pc:sldChg>
      <pc:sldChg chg="del">
        <pc:chgData name="Jennie Kerwin" userId="89cc6116eb6c0dac" providerId="LiveId" clId="{6C51D201-248F-490D-82AE-95B28BF688DE}" dt="2020-03-31T16:20:55.368" v="7" actId="2696"/>
        <pc:sldMkLst>
          <pc:docMk/>
          <pc:sldMk cId="1476101562" sldId="331"/>
        </pc:sldMkLst>
      </pc:sldChg>
      <pc:sldChg chg="del">
        <pc:chgData name="Jennie Kerwin" userId="89cc6116eb6c0dac" providerId="LiveId" clId="{6C51D201-248F-490D-82AE-95B28BF688DE}" dt="2020-03-31T16:20:53.448" v="4" actId="2696"/>
        <pc:sldMkLst>
          <pc:docMk/>
          <pc:sldMk cId="2177249829" sldId="332"/>
        </pc:sldMkLst>
      </pc:sldChg>
      <pc:sldChg chg="del">
        <pc:chgData name="Jennie Kerwin" userId="89cc6116eb6c0dac" providerId="LiveId" clId="{6C51D201-248F-490D-82AE-95B28BF688DE}" dt="2020-03-31T16:21:04.512" v="11" actId="2696"/>
        <pc:sldMkLst>
          <pc:docMk/>
          <pc:sldMk cId="1434283706" sldId="335"/>
        </pc:sldMkLst>
      </pc:sldChg>
      <pc:sldChg chg="del">
        <pc:chgData name="Jennie Kerwin" userId="89cc6116eb6c0dac" providerId="LiveId" clId="{6C51D201-248F-490D-82AE-95B28BF688DE}" dt="2020-03-31T16:21:16.354" v="16" actId="2696"/>
        <pc:sldMkLst>
          <pc:docMk/>
          <pc:sldMk cId="130840713" sldId="336"/>
        </pc:sldMkLst>
      </pc:sldChg>
      <pc:sldChg chg="del">
        <pc:chgData name="Jennie Kerwin" userId="89cc6116eb6c0dac" providerId="LiveId" clId="{6C51D201-248F-490D-82AE-95B28BF688DE}" dt="2020-03-31T16:20:54.057" v="5" actId="2696"/>
        <pc:sldMkLst>
          <pc:docMk/>
          <pc:sldMk cId="203061813" sldId="339"/>
        </pc:sldMkLst>
      </pc:sldChg>
      <pc:sldChg chg="del">
        <pc:chgData name="Jennie Kerwin" userId="89cc6116eb6c0dac" providerId="LiveId" clId="{6C51D201-248F-490D-82AE-95B28BF688DE}" dt="2020-03-31T16:21:05.526" v="12" actId="2696"/>
        <pc:sldMkLst>
          <pc:docMk/>
          <pc:sldMk cId="1788154358" sldId="340"/>
        </pc:sldMkLst>
      </pc:sldChg>
      <pc:sldChg chg="del">
        <pc:chgData name="Jennie Kerwin" userId="89cc6116eb6c0dac" providerId="LiveId" clId="{6C51D201-248F-490D-82AE-95B28BF688DE}" dt="2020-03-31T16:21:20.489" v="21" actId="2696"/>
        <pc:sldMkLst>
          <pc:docMk/>
          <pc:sldMk cId="3593154372" sldId="341"/>
        </pc:sldMkLst>
      </pc:sldChg>
      <pc:sldChg chg="del">
        <pc:chgData name="Jennie Kerwin" userId="89cc6116eb6c0dac" providerId="LiveId" clId="{6C51D201-248F-490D-82AE-95B28BF688DE}" dt="2020-03-31T16:20:56.913" v="8" actId="2696"/>
        <pc:sldMkLst>
          <pc:docMk/>
          <pc:sldMk cId="3045407953" sldId="34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ECC001-2C7A-4C2A-8B06-705CA02DC7C6}" type="datetimeFigureOut">
              <a:rPr lang="en-GB" smtClean="0"/>
              <a:t>01/05/2020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873E03-7F6C-40B1-9C82-92C8804404E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70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3605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873E03-7F6C-40B1-9C82-92C8804404E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0771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873E03-7F6C-40B1-9C82-92C8804404E5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96056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milton-trust.org.uk/maths/year-6-maths/" TargetMode="External"/><Relationship Id="rId2" Type="http://schemas.openxmlformats.org/officeDocument/2006/relationships/hyperlink" Target="http://www.hamilton-trust.org.uk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540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16252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515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2"/>
            <a:extLst>
              <a:ext uri="{FF2B5EF4-FFF2-40B4-BE49-F238E27FC236}">
                <a16:creationId xmlns:a16="http://schemas.microsoft.com/office/drawing/2014/main" xmlns="" id="{0FB96D1F-83BC-4887-89A5-175B6E6C68B9}"/>
              </a:ext>
            </a:extLst>
          </p:cNvPr>
          <p:cNvSpPr/>
          <p:nvPr userDrawn="1"/>
        </p:nvSpPr>
        <p:spPr>
          <a:xfrm>
            <a:off x="-53107" y="6221405"/>
            <a:ext cx="9197108" cy="657069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5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7413BC91-F6D0-4DC8-B0B8-6E7E7FAB66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xmlns="" id="{7E7D638D-B41C-46A9-87E5-34C770A4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943602" y="6367376"/>
            <a:ext cx="3086100" cy="365125"/>
          </a:xfrm>
        </p:spPr>
        <p:txBody>
          <a:bodyPr/>
          <a:lstStyle>
            <a:lvl1pPr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xmlns="" id="{5D9A2E24-96C9-44BE-881E-97F4ADE190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185487" y="6367375"/>
            <a:ext cx="719921" cy="365125"/>
          </a:xfrm>
        </p:spPr>
        <p:txBody>
          <a:bodyPr/>
          <a:lstStyle>
            <a:lvl1pPr algn="ctr">
              <a:defRPr sz="1200" b="0">
                <a:solidFill>
                  <a:srgbClr val="EA7600"/>
                </a:solidFill>
                <a:latin typeface="+mn-lt"/>
              </a:defRPr>
            </a:lvl1pPr>
          </a:lstStyle>
          <a:p>
            <a:fld id="{BA0EE811-478C-4958-8104-2A70B5A19611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89D1CB2-11BF-434A-9AE8-BEAF97E774D6}"/>
              </a:ext>
            </a:extLst>
          </p:cNvPr>
          <p:cNvSpPr/>
          <p:nvPr userDrawn="1"/>
        </p:nvSpPr>
        <p:spPr>
          <a:xfrm>
            <a:off x="810410" y="6390463"/>
            <a:ext cx="16813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GB" sz="1200" b="0" dirty="0">
                <a:solidFill>
                  <a:srgbClr val="EA7600"/>
                </a:solidFill>
              </a:rPr>
              <a:t>© </a:t>
            </a:r>
            <a:r>
              <a:rPr lang="en-GB" sz="1200" b="0" dirty="0">
                <a:solidFill>
                  <a:srgbClr val="EA7600"/>
                </a:solidFill>
                <a:hlinkClick r:id="rId3"/>
              </a:rPr>
              <a:t>hamilton-trust.org.uk</a:t>
            </a:r>
            <a:endParaRPr lang="en-GB" sz="1200" b="0" dirty="0">
              <a:solidFill>
                <a:srgbClr val="EA76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251EBB7B-6C39-48C7-850C-99BEC78CA1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8" y="6091747"/>
            <a:ext cx="775846" cy="721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140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1847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1776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770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24691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17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803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6641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Year 6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bg1">
                <a:lumMod val="95000"/>
              </a:schemeClr>
            </a:gs>
            <a:gs pos="0">
              <a:schemeClr val="accent1">
                <a:lumMod val="20000"/>
                <a:lumOff val="80000"/>
              </a:schemeClr>
            </a:gs>
            <a:gs pos="100000">
              <a:schemeClr val="accent1">
                <a:lumMod val="40000"/>
                <a:lumOff val="6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Year 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EE811-478C-4958-8104-2A70B5A196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27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2.m4a"/><Relationship Id="rId7" Type="http://schemas.openxmlformats.org/officeDocument/2006/relationships/image" Target="../media/image2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2.m4a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3" Type="http://schemas.microsoft.com/office/2007/relationships/media" Target="../media/media4.m4a"/><Relationship Id="rId7" Type="http://schemas.openxmlformats.org/officeDocument/2006/relationships/slideLayout" Target="../slideLayouts/slideLayout12.xml"/><Relationship Id="rId2" Type="http://schemas.microsoft.com/office/2007/relationships/media" Target="../media/media3.m4a"/><Relationship Id="rId1" Type="http://schemas.openxmlformats.org/officeDocument/2006/relationships/audio" Target="NULL" TargetMode="External"/><Relationship Id="rId6" Type="http://schemas.microsoft.com/office/2007/relationships/media" Target="../media/media6.m4a"/><Relationship Id="rId5" Type="http://schemas.openxmlformats.org/officeDocument/2006/relationships/audio" Target="../media/media5.m4a"/><Relationship Id="rId10" Type="http://schemas.openxmlformats.org/officeDocument/2006/relationships/image" Target="../media/image3.png"/><Relationship Id="rId4" Type="http://schemas.microsoft.com/office/2007/relationships/media" Target="../media/media5.m4a"/><Relationship Id="rId9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8.m4a"/><Relationship Id="rId7" Type="http://schemas.openxmlformats.org/officeDocument/2006/relationships/image" Target="../media/image2.png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2.xml"/><Relationship Id="rId4" Type="http://schemas.openxmlformats.org/officeDocument/2006/relationships/audio" Target="../media/media8.m4a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1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Compare fractions with different denominators using equivalence.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B2967450-0284-4657-9E51-83732CA394CC}"/>
              </a:ext>
            </a:extLst>
          </p:cNvPr>
          <p:cNvGrpSpPr/>
          <p:nvPr/>
        </p:nvGrpSpPr>
        <p:grpSpPr>
          <a:xfrm>
            <a:off x="3076697" y="698951"/>
            <a:ext cx="3037735" cy="1250413"/>
            <a:chOff x="817087" y="4218355"/>
            <a:chExt cx="4050313" cy="1415834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xmlns="" id="{44B0C8A7-0D64-4C11-BCDC-2A519BA4C915}"/>
                </a:ext>
              </a:extLst>
            </p:cNvPr>
            <p:cNvSpPr/>
            <p:nvPr/>
          </p:nvSpPr>
          <p:spPr>
            <a:xfrm>
              <a:off x="817087" y="4609824"/>
              <a:ext cx="4050313" cy="1024365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Which fractions with denominators less than 15 can be written as </a:t>
              </a:r>
              <a:r>
                <a:rPr lang="en-GB" sz="1600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1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sz="1600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15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s?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745DCF76-0A69-4F01-8455-B666C6E4DF6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243" y="4218355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xmlns="" id="{37065B05-76AD-4FE0-9743-E4AAFDA2E3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9463595"/>
              </p:ext>
            </p:extLst>
          </p:nvPr>
        </p:nvGraphicFramePr>
        <p:xfrm>
          <a:off x="1609273" y="2418780"/>
          <a:ext cx="5141341" cy="769082"/>
        </p:xfrm>
        <a:graphic>
          <a:graphicData uri="http://schemas.openxmlformats.org/drawingml/2006/table">
            <a:tbl>
              <a:tblPr firstRow="1" firstCol="1" bandRow="1"/>
              <a:tblGrid>
                <a:gridCol w="341077">
                  <a:extLst>
                    <a:ext uri="{9D8B030D-6E8A-4147-A177-3AD203B41FA5}">
                      <a16:colId xmlns:a16="http://schemas.microsoft.com/office/drawing/2014/main" xmlns="" val="2355620187"/>
                    </a:ext>
                  </a:extLst>
                </a:gridCol>
                <a:gridCol w="341976">
                  <a:extLst>
                    <a:ext uri="{9D8B030D-6E8A-4147-A177-3AD203B41FA5}">
                      <a16:colId xmlns:a16="http://schemas.microsoft.com/office/drawing/2014/main" xmlns="" val="3186127901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1309481769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631635803"/>
                    </a:ext>
                  </a:extLst>
                </a:gridCol>
                <a:gridCol w="343776">
                  <a:extLst>
                    <a:ext uri="{9D8B030D-6E8A-4147-A177-3AD203B41FA5}">
                      <a16:colId xmlns:a16="http://schemas.microsoft.com/office/drawing/2014/main" xmlns="" val="2881030976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2530928153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4098877345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2538726565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1164774711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1548753039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529191540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377785726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823354386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522620465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3466003220"/>
                    </a:ext>
                  </a:extLst>
                </a:gridCol>
              </a:tblGrid>
              <a:tr h="3845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12312495"/>
                  </a:ext>
                </a:extLst>
              </a:tr>
              <a:tr h="384541">
                <a:tc gridSpan="5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91630339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xmlns="" id="{5F06F8E2-2410-44FD-8216-A765E84BDA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1872350"/>
              </p:ext>
            </p:extLst>
          </p:nvPr>
        </p:nvGraphicFramePr>
        <p:xfrm>
          <a:off x="1614816" y="3741892"/>
          <a:ext cx="5141342" cy="769082"/>
        </p:xfrm>
        <a:graphic>
          <a:graphicData uri="http://schemas.openxmlformats.org/drawingml/2006/table">
            <a:tbl>
              <a:tblPr firstRow="1" firstCol="1" bandRow="1"/>
              <a:tblGrid>
                <a:gridCol w="341077">
                  <a:extLst>
                    <a:ext uri="{9D8B030D-6E8A-4147-A177-3AD203B41FA5}">
                      <a16:colId xmlns:a16="http://schemas.microsoft.com/office/drawing/2014/main" xmlns="" val="3727681024"/>
                    </a:ext>
                  </a:extLst>
                </a:gridCol>
                <a:gridCol w="341976">
                  <a:extLst>
                    <a:ext uri="{9D8B030D-6E8A-4147-A177-3AD203B41FA5}">
                      <a16:colId xmlns:a16="http://schemas.microsoft.com/office/drawing/2014/main" xmlns="" val="2488143523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1835915130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978331384"/>
                    </a:ext>
                  </a:extLst>
                </a:gridCol>
                <a:gridCol w="343777">
                  <a:extLst>
                    <a:ext uri="{9D8B030D-6E8A-4147-A177-3AD203B41FA5}">
                      <a16:colId xmlns:a16="http://schemas.microsoft.com/office/drawing/2014/main" xmlns="" val="3989102800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4274758843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1034353795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2958763465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426864695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305157943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2745641143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1337304823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1684913624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1889119743"/>
                    </a:ext>
                  </a:extLst>
                </a:gridCol>
                <a:gridCol w="342876">
                  <a:extLst>
                    <a:ext uri="{9D8B030D-6E8A-4147-A177-3AD203B41FA5}">
                      <a16:colId xmlns:a16="http://schemas.microsoft.com/office/drawing/2014/main" xmlns="" val="1752628357"/>
                    </a:ext>
                  </a:extLst>
                </a:gridCol>
              </a:tblGrid>
              <a:tr h="384541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94716202"/>
                  </a:ext>
                </a:extLst>
              </a:tr>
              <a:tr h="384541"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effectLst/>
                          <a:latin typeface="Calibri" panose="020F0502020204030204" pitchFamily="34" charset="0"/>
                          <a:ea typeface="MS Mincho" panose="02020609040205080304" pitchFamily="49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en-GB" sz="1200" dirty="0">
                        <a:effectLst/>
                        <a:latin typeface="Cambria" panose="02040503050406030204" pitchFamily="18" charset="0"/>
                        <a:ea typeface="MS Mincho" panose="02020609040205080304" pitchFamily="49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82972892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38BE3D4A-C726-41A6-96E7-8814538A7FEC}"/>
              </a:ext>
            </a:extLst>
          </p:cNvPr>
          <p:cNvSpPr/>
          <p:nvPr/>
        </p:nvSpPr>
        <p:spPr>
          <a:xfrm>
            <a:off x="6948766" y="2508425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GB" sz="28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34F7BE0-C5D4-41E5-8EDA-BC8268FA608C}"/>
              </a:ext>
            </a:extLst>
          </p:cNvPr>
          <p:cNvSpPr/>
          <p:nvPr/>
        </p:nvSpPr>
        <p:spPr>
          <a:xfrm>
            <a:off x="6948766" y="3864823"/>
            <a:ext cx="144462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= </a:t>
            </a:r>
            <a:r>
              <a:rPr lang="en-GB" sz="28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2F71824-AD6A-439A-981B-30F4A48615CD}"/>
              </a:ext>
            </a:extLst>
          </p:cNvPr>
          <p:cNvSpPr/>
          <p:nvPr/>
        </p:nvSpPr>
        <p:spPr>
          <a:xfrm>
            <a:off x="1609270" y="2810791"/>
            <a:ext cx="5141343" cy="377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58FBCA1-9212-4A36-AF68-0D22DBB00C39}"/>
              </a:ext>
            </a:extLst>
          </p:cNvPr>
          <p:cNvSpPr/>
          <p:nvPr/>
        </p:nvSpPr>
        <p:spPr>
          <a:xfrm>
            <a:off x="1614812" y="4126433"/>
            <a:ext cx="5141343" cy="37707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1">
            <a:hlinkClick r:id="" action="ppaction://media"/>
            <a:extLst>
              <a:ext uri="{FF2B5EF4-FFF2-40B4-BE49-F238E27FC236}">
                <a16:creationId xmlns:a16="http://schemas.microsoft.com/office/drawing/2014/main" xmlns="" id="{626A8781-0284-4438-A0C7-58B786732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99334" y="2113980"/>
            <a:ext cx="609600" cy="6096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4136CED7-09B8-424A-8B4A-F4BD4657B2DB}"/>
              </a:ext>
            </a:extLst>
          </p:cNvPr>
          <p:cNvSpPr/>
          <p:nvPr/>
        </p:nvSpPr>
        <p:spPr>
          <a:xfrm>
            <a:off x="3233063" y="4995583"/>
            <a:ext cx="2624768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 </a:t>
            </a:r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&gt;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endParaRPr lang="en-GB" sz="2000" baseline="30000" dirty="0">
              <a:solidFill>
                <a:srgbClr val="C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So,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</a:t>
            </a:r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&gt;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endParaRPr lang="en-GB" sz="2000" baseline="30000" dirty="0">
              <a:solidFill>
                <a:srgbClr val="C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25" name="2">
            <a:hlinkClick r:id="" action="ppaction://media"/>
            <a:extLst>
              <a:ext uri="{FF2B5EF4-FFF2-40B4-BE49-F238E27FC236}">
                <a16:creationId xmlns:a16="http://schemas.microsoft.com/office/drawing/2014/main" xmlns="" id="{CDDA06E4-142D-4FCE-8B16-E870202B4F9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199334" y="49853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1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248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20512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  <p:bldLst>
      <p:bldP spid="15" grpId="0"/>
      <p:bldP spid="16" grpId="0"/>
      <p:bldP spid="3" grpId="0" animBg="1"/>
      <p:bldP spid="19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0EE811-478C-4958-8104-2A70B5A19611}" type="slidenum">
              <a:rPr lang="en-GB" smtClean="0">
                <a:solidFill>
                  <a:srgbClr val="EA7600"/>
                </a:solidFill>
              </a:rPr>
              <a:pPr/>
              <a:t>2</a:t>
            </a:fld>
            <a:endParaRPr lang="en-GB" dirty="0">
              <a:solidFill>
                <a:srgbClr val="EA76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algn="r"/>
            <a:r>
              <a:rPr lang="en-GB"/>
              <a:t>Year 6</a:t>
            </a:r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rgbClr val="EA7600"/>
              </a:buClr>
              <a:buSzPct val="120000"/>
            </a:pPr>
            <a:r>
              <a:rPr lang="en-GB" sz="2000" b="1" dirty="0">
                <a:solidFill>
                  <a:srgbClr val="5B9BD5">
                    <a:lumMod val="75000"/>
                  </a:srgbClr>
                </a:solidFill>
              </a:rPr>
              <a:t>Compare fractions with different denominators using equivalence.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5116BA6-D5E4-4C7A-8423-F0E083B0D957}"/>
              </a:ext>
            </a:extLst>
          </p:cNvPr>
          <p:cNvSpPr/>
          <p:nvPr/>
        </p:nvSpPr>
        <p:spPr>
          <a:xfrm>
            <a:off x="903258" y="1421960"/>
            <a:ext cx="1552028" cy="523220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r>
              <a:rPr lang="en-GB" sz="28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    </a:t>
            </a:r>
            <a:r>
              <a:rPr lang="en-GB" sz="2800" b="1" baseline="30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2800" b="1" dirty="0">
                <a:solidFill>
                  <a:schemeClr val="accent1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endParaRPr lang="en-GB" sz="2800" b="1" dirty="0">
              <a:solidFill>
                <a:schemeClr val="accent1"/>
              </a:solidFill>
            </a:endParaRPr>
          </a:p>
        </p:txBody>
      </p:sp>
      <p:sp>
        <p:nvSpPr>
          <p:cNvPr id="18" name="Speech Bubble: Rectangle with Corners Rounded 17">
            <a:extLst>
              <a:ext uri="{FF2B5EF4-FFF2-40B4-BE49-F238E27FC236}">
                <a16:creationId xmlns:a16="http://schemas.microsoft.com/office/drawing/2014/main" xmlns="" id="{0FAF5004-5FC5-471D-B7DA-3D77E2C33ED4}"/>
              </a:ext>
            </a:extLst>
          </p:cNvPr>
          <p:cNvSpPr/>
          <p:nvPr/>
        </p:nvSpPr>
        <p:spPr>
          <a:xfrm>
            <a:off x="2900966" y="1308506"/>
            <a:ext cx="5221117" cy="1085185"/>
          </a:xfrm>
          <a:prstGeom prst="wedgeRoundRectCallout">
            <a:avLst>
              <a:gd name="adj1" fmla="val 62323"/>
              <a:gd name="adj2" fmla="val 46337"/>
              <a:gd name="adj3" fmla="val 16667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lnSpc>
                <a:spcPct val="112000"/>
              </a:lnSpc>
              <a:defRPr/>
            </a:pPr>
            <a:r>
              <a:rPr lang="en-GB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We can write these as the same ‘sort’ of fractions, i.e. </a:t>
            </a:r>
            <a:r>
              <a:rPr lang="en-GB" b="1" dirty="0">
                <a:solidFill>
                  <a:srgbClr val="FF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fractions with a common denominator</a:t>
            </a:r>
            <a:r>
              <a:rPr lang="en-GB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</a:t>
            </a:r>
            <a:br>
              <a:rPr lang="en-GB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</a:br>
            <a:r>
              <a:rPr lang="en-GB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in this case </a:t>
            </a:r>
            <a:r>
              <a:rPr lang="en-GB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r>
              <a:rPr lang="en-GB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s, to compare them.</a:t>
            </a:r>
            <a:endParaRPr kumimoji="0" lang="en-GB" b="1" i="1" u="none" strike="noStrike" kern="1200" cap="none" spc="0" normalizeH="0" baseline="0" noProof="0" dirty="0">
              <a:ln>
                <a:noFill/>
              </a:ln>
              <a:solidFill>
                <a:srgbClr val="253746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AF6D50D3-47A0-4B8F-8A9E-05215178E8CA}"/>
              </a:ext>
            </a:extLst>
          </p:cNvPr>
          <p:cNvGrpSpPr/>
          <p:nvPr/>
        </p:nvGrpSpPr>
        <p:grpSpPr>
          <a:xfrm>
            <a:off x="569205" y="2615181"/>
            <a:ext cx="3539102" cy="1405165"/>
            <a:chOff x="2596079" y="2556892"/>
            <a:chExt cx="3539102" cy="1405165"/>
          </a:xfrm>
        </p:grpSpPr>
        <p:sp>
          <p:nvSpPr>
            <p:cNvPr id="21" name="Speech Bubble: Rectangle with Corners Rounded 20">
              <a:extLst>
                <a:ext uri="{FF2B5EF4-FFF2-40B4-BE49-F238E27FC236}">
                  <a16:creationId xmlns:a16="http://schemas.microsoft.com/office/drawing/2014/main" xmlns="" id="{C025BD62-24A3-48D3-933B-D46C5FF06C19}"/>
                </a:ext>
              </a:extLst>
            </p:cNvPr>
            <p:cNvSpPr/>
            <p:nvPr/>
          </p:nvSpPr>
          <p:spPr>
            <a:xfrm>
              <a:off x="2907774" y="2556892"/>
              <a:ext cx="3227407" cy="1405165"/>
            </a:xfrm>
            <a:prstGeom prst="wedgeRoundRectCallout">
              <a:avLst>
                <a:gd name="adj1" fmla="val -69125"/>
                <a:gd name="adj2" fmla="val 44010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Have a go at writing both</a:t>
              </a:r>
              <a:b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</a:b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lang="en-GB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2</a:t>
              </a:r>
              <a: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3</a:t>
              </a:r>
              <a: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and </a:t>
              </a:r>
              <a:r>
                <a:rPr lang="en-GB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3</a:t>
              </a:r>
              <a: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5</a:t>
              </a: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as</a:t>
              </a:r>
              <a:r>
                <a:rPr lang="en-GB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1</a:t>
              </a:r>
              <a: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15</a:t>
              </a:r>
              <a: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s,</a:t>
              </a:r>
              <a:b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</a:br>
              <a: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then write &gt; or &lt; to compare them</a:t>
              </a:r>
              <a:r>
                <a:rPr lang="en-GB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.</a:t>
              </a:r>
              <a:r>
                <a:rPr lang="en-GB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 </a:t>
              </a:r>
              <a:r>
                <a:rPr kumimoji="0" lang="en-GB" b="1" i="0" u="none" strike="noStrike" kern="1200" cap="none" spc="0" normalizeH="0" baseline="0" noProof="0" dirty="0">
                  <a:ln>
                    <a:noFill/>
                  </a:ln>
                  <a:solidFill>
                    <a:srgbClr val="253746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endParaRPr kumimoji="0" lang="en-GB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22" name="Picture 2">
              <a:extLst>
                <a:ext uri="{FF2B5EF4-FFF2-40B4-BE49-F238E27FC236}">
                  <a16:creationId xmlns:a16="http://schemas.microsoft.com/office/drawing/2014/main" xmlns="" id="{108CCD6D-5BCF-40CF-B8B8-3004CDC3CB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596079" y="2556892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4CB1D4A-8A4F-4937-AD2D-F5BC25755DD5}"/>
              </a:ext>
            </a:extLst>
          </p:cNvPr>
          <p:cNvSpPr/>
          <p:nvPr/>
        </p:nvSpPr>
        <p:spPr>
          <a:xfrm>
            <a:off x="569205" y="785286"/>
            <a:ext cx="80055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But what if we don’t have a fraction wall to help us compare fractions visually?</a:t>
            </a:r>
            <a:endParaRPr lang="en-GB" sz="2800" b="1" dirty="0">
              <a:solidFill>
                <a:srgbClr val="253746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E3571D2C-234D-4965-A488-08C54DDDC617}"/>
              </a:ext>
            </a:extLst>
          </p:cNvPr>
          <p:cNvSpPr/>
          <p:nvPr/>
        </p:nvSpPr>
        <p:spPr>
          <a:xfrm>
            <a:off x="1191104" y="4390816"/>
            <a:ext cx="684023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</a:t>
            </a:r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(multiply both numerator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denominator by 5)</a:t>
            </a:r>
            <a:endParaRPr lang="en-GB" sz="2000" baseline="30000" dirty="0">
              <a:solidFill>
                <a:srgbClr val="C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F159FDB2-D3F2-46FE-9B39-E5EFA7845FC3}"/>
              </a:ext>
            </a:extLst>
          </p:cNvPr>
          <p:cNvSpPr/>
          <p:nvPr/>
        </p:nvSpPr>
        <p:spPr>
          <a:xfrm>
            <a:off x="1152629" y="5264640"/>
            <a:ext cx="6838742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=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 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(multiply both numerator </a:t>
            </a:r>
            <a:r>
              <a:rPr lang="en-GB" sz="2000" i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</a:t>
            </a:r>
            <a:r>
              <a:rPr lang="en-GB" sz="2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denominator by 3)</a:t>
            </a:r>
            <a:endParaRPr lang="en-GB" sz="2000" baseline="30000" dirty="0">
              <a:solidFill>
                <a:srgbClr val="C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xmlns="" id="{72FFB7DB-B513-4CF5-9D53-87A703A7BAB0}"/>
              </a:ext>
            </a:extLst>
          </p:cNvPr>
          <p:cNvSpPr/>
          <p:nvPr/>
        </p:nvSpPr>
        <p:spPr>
          <a:xfrm>
            <a:off x="5202456" y="3037360"/>
            <a:ext cx="2624768" cy="95410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 </a:t>
            </a:r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&gt;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9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15</a:t>
            </a:r>
            <a:endParaRPr lang="en-GB" sz="2000" baseline="30000" dirty="0">
              <a:solidFill>
                <a:srgbClr val="C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  <a:p>
            <a:pPr algn="ctr"/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So,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 </a:t>
            </a:r>
            <a:r>
              <a:rPr lang="en-GB" sz="28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&gt;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 </a:t>
            </a:r>
            <a:r>
              <a:rPr lang="en-GB" sz="2800" b="1" baseline="30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2800" b="1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2800" b="1" baseline="-25000" dirty="0">
                <a:solidFill>
                  <a:srgbClr val="C00000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endParaRPr lang="en-GB" sz="2000" baseline="30000" dirty="0">
              <a:solidFill>
                <a:srgbClr val="C00000"/>
              </a:solidFill>
              <a:latin typeface="Calibri" panose="020F0502020204030204" pitchFamily="34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pic>
        <p:nvPicPr>
          <p:cNvPr id="3" name="1">
            <a:hlinkClick r:id="" action="ppaction://media"/>
            <a:extLst>
              <a:ext uri="{FF2B5EF4-FFF2-40B4-BE49-F238E27FC236}">
                <a16:creationId xmlns:a16="http://schemas.microsoft.com/office/drawing/2014/main" xmlns="" id="{1DBE9D9D-C34A-46C0-8AB7-4C97B9BF8970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989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30519" y="538755"/>
            <a:ext cx="609600" cy="609600"/>
          </a:xfrm>
          <a:prstGeom prst="rect">
            <a:avLst/>
          </a:prstGeom>
        </p:spPr>
      </p:pic>
      <p:pic>
        <p:nvPicPr>
          <p:cNvPr id="4" name="2">
            <a:hlinkClick r:id="" action="ppaction://media"/>
            <a:extLst>
              <a:ext uri="{FF2B5EF4-FFF2-40B4-BE49-F238E27FC236}">
                <a16:creationId xmlns:a16="http://schemas.microsoft.com/office/drawing/2014/main" xmlns="" id="{65667487-BCC5-49FF-9E98-3987F264579A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420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330519" y="1683570"/>
            <a:ext cx="609600" cy="609600"/>
          </a:xfrm>
          <a:prstGeom prst="rect">
            <a:avLst/>
          </a:prstGeom>
        </p:spPr>
      </p:pic>
      <p:pic>
        <p:nvPicPr>
          <p:cNvPr id="9" name="3">
            <a:hlinkClick r:id="" action="ppaction://media"/>
            <a:extLst>
              <a:ext uri="{FF2B5EF4-FFF2-40B4-BE49-F238E27FC236}">
                <a16:creationId xmlns:a16="http://schemas.microsoft.com/office/drawing/2014/main" xmlns="" id="{D61E1A1F-56E0-4B4E-91A4-4B2270805128}"/>
              </a:ext>
            </a:extLst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12406" y="2738870"/>
            <a:ext cx="609600" cy="609600"/>
          </a:xfrm>
          <a:prstGeom prst="rect">
            <a:avLst/>
          </a:prstGeom>
        </p:spPr>
      </p:pic>
      <p:pic>
        <p:nvPicPr>
          <p:cNvPr id="11" name="4">
            <a:hlinkClick r:id="" action="ppaction://media"/>
            <a:extLst>
              <a:ext uri="{FF2B5EF4-FFF2-40B4-BE49-F238E27FC236}">
                <a16:creationId xmlns:a16="http://schemas.microsoft.com/office/drawing/2014/main" xmlns="" id="{5250625A-D43B-4966-9B38-0EC3C7DCFD2C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6">
                  <p14:trim st="1581"/>
                </p14:media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412406" y="387798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31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14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814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226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41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345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976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24" grpId="0" animBg="1"/>
      <p:bldP spid="25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xmlns="" id="{ECEC2F06-FA07-421C-9E8C-C3D9827F8F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A0EE811-478C-4958-8104-2A70B5A1961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xmlns="" id="{6E6E7435-766E-44DA-9E64-580F9F209C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305926" y="6367376"/>
            <a:ext cx="3723776" cy="365125"/>
          </a:xfrm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>
                <a:ln>
                  <a:noFill/>
                </a:ln>
                <a:solidFill>
                  <a:srgbClr val="EA7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Year 6</a:t>
            </a:r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srgbClr val="EA76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B69677ED-5C54-4353-B94F-C526DD00205C}"/>
              </a:ext>
            </a:extLst>
          </p:cNvPr>
          <p:cNvSpPr txBox="1"/>
          <p:nvPr/>
        </p:nvSpPr>
        <p:spPr>
          <a:xfrm>
            <a:off x="116681" y="138645"/>
            <a:ext cx="89046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A7600"/>
              </a:buClr>
              <a:buSzPct val="120000"/>
              <a:buFontTx/>
              <a:buNone/>
              <a:tabLst/>
              <a:defRPr/>
            </a:pP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Compare fractions with different denominators using equivalence.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A0813A02-F96F-441B-A287-FA016AC48E3F}"/>
              </a:ext>
            </a:extLst>
          </p:cNvPr>
          <p:cNvGrpSpPr/>
          <p:nvPr/>
        </p:nvGrpSpPr>
        <p:grpSpPr>
          <a:xfrm>
            <a:off x="654639" y="630204"/>
            <a:ext cx="3037735" cy="1250415"/>
            <a:chOff x="817087" y="4218353"/>
            <a:chExt cx="4050313" cy="1415836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xmlns="" id="{006D5FF0-7A77-40CD-ABA4-2602F267F81D}"/>
                </a:ext>
              </a:extLst>
            </p:cNvPr>
            <p:cNvSpPr/>
            <p:nvPr/>
          </p:nvSpPr>
          <p:spPr>
            <a:xfrm>
              <a:off x="817087" y="4609824"/>
              <a:ext cx="4050313" cy="1024365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List which fractions with denominators less than 20 can be written as </a:t>
              </a:r>
              <a:r>
                <a:rPr lang="en-GB" sz="1600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1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sz="1600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20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s.</a:t>
              </a:r>
              <a:endPara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846D9070-8335-4A53-97DD-D0B05F03C2B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80243" y="4218353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7C21C1BC-7DE2-4A56-964E-D877E8234EA9}"/>
              </a:ext>
            </a:extLst>
          </p:cNvPr>
          <p:cNvSpPr/>
          <p:nvPr/>
        </p:nvSpPr>
        <p:spPr>
          <a:xfrm>
            <a:off x="4278557" y="864181"/>
            <a:ext cx="3104684" cy="1072244"/>
          </a:xfrm>
          <a:prstGeom prst="roundRect">
            <a:avLst/>
          </a:prstGeom>
          <a:solidFill>
            <a:schemeClr val="bg1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600"/>
              </a:spcAft>
            </a:pPr>
            <a:r>
              <a:rPr lang="en-GB" sz="2400" b="1" baseline="30000" dirty="0">
                <a:solidFill>
                  <a:srgbClr val="C00000"/>
                </a:solidFill>
              </a:rPr>
              <a:t>1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</a:t>
            </a:r>
            <a:r>
              <a:rPr lang="en-GB" sz="2400" b="1" dirty="0">
                <a:solidFill>
                  <a:srgbClr val="C00000"/>
                </a:solidFill>
              </a:rPr>
              <a:t>s   </a:t>
            </a:r>
            <a:r>
              <a:rPr lang="en-GB" sz="2400" b="1" baseline="30000" dirty="0">
                <a:solidFill>
                  <a:srgbClr val="C00000"/>
                </a:solidFill>
              </a:rPr>
              <a:t>1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4</a:t>
            </a:r>
            <a:r>
              <a:rPr lang="en-GB" sz="2400" b="1" dirty="0">
                <a:solidFill>
                  <a:srgbClr val="C00000"/>
                </a:solidFill>
              </a:rPr>
              <a:t>s   </a:t>
            </a:r>
            <a:r>
              <a:rPr lang="en-GB" sz="2400" b="1" baseline="30000" dirty="0">
                <a:solidFill>
                  <a:srgbClr val="C00000"/>
                </a:solidFill>
              </a:rPr>
              <a:t>1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s   </a:t>
            </a:r>
            <a:r>
              <a:rPr lang="en-GB" sz="2400" b="1" baseline="30000" dirty="0">
                <a:solidFill>
                  <a:srgbClr val="C00000"/>
                </a:solidFill>
              </a:rPr>
              <a:t>1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10</a:t>
            </a:r>
            <a:r>
              <a:rPr lang="en-GB" sz="2400" b="1" dirty="0">
                <a:solidFill>
                  <a:srgbClr val="C00000"/>
                </a:solidFill>
              </a:rPr>
              <a:t>s</a:t>
            </a:r>
            <a:endParaRPr lang="en-GB" dirty="0"/>
          </a:p>
        </p:txBody>
      </p:sp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xmlns="" id="{EA4721E7-1BE7-4C76-B806-E716A96F1076}"/>
              </a:ext>
            </a:extLst>
          </p:cNvPr>
          <p:cNvSpPr/>
          <p:nvPr/>
        </p:nvSpPr>
        <p:spPr>
          <a:xfrm>
            <a:off x="2078052" y="2649439"/>
            <a:ext cx="3037735" cy="1144691"/>
          </a:xfrm>
          <a:prstGeom prst="wedgeRoundRectCallout">
            <a:avLst>
              <a:gd name="adj1" fmla="val -69007"/>
              <a:gd name="adj2" fmla="val 812"/>
              <a:gd name="adj3" fmla="val 16667"/>
            </a:avLst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5000"/>
              </a:lnSpc>
              <a:spcAft>
                <a:spcPts val="0"/>
              </a:spcAft>
            </a:pP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Now use equivalence with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 to compare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 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5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, and equivalence with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20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s to compare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7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10 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and </a:t>
            </a:r>
            <a:r>
              <a:rPr lang="en-GB" sz="1600" b="1" baseline="30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3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/</a:t>
            </a:r>
            <a:r>
              <a:rPr lang="en-GB" sz="1600" b="1" baseline="-25000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4</a:t>
            </a:r>
            <a:r>
              <a:rPr lang="en-GB" sz="1600" b="1" dirty="0">
                <a:solidFill>
                  <a:srgbClr val="253746"/>
                </a:solidFill>
                <a:latin typeface="Calibri" panose="020F0502020204030204" pitchFamily="34" charset="0"/>
                <a:ea typeface="MS Mincho" panose="02020609040205080304" pitchFamily="49" charset="-128"/>
                <a:cs typeface="Times New Roman" panose="02020603050405020304" pitchFamily="18" charset="0"/>
              </a:rPr>
              <a:t>.</a:t>
            </a:r>
            <a:endParaRPr lang="en-GB" sz="1600" b="1" dirty="0">
              <a:solidFill>
                <a:srgbClr val="253746"/>
              </a:solidFill>
              <a:latin typeface="Cambria" panose="02040503050406030204" pitchFamily="18" charset="0"/>
              <a:ea typeface="MS Mincho" panose="02020609040205080304" pitchFamily="49" charset="-128"/>
              <a:cs typeface="Times New Roman" panose="02020603050405020304" pitchFamily="18" charset="0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xmlns="" id="{37CB8562-9FBD-4089-8535-BCAC104388DB}"/>
              </a:ext>
            </a:extLst>
          </p:cNvPr>
          <p:cNvSpPr/>
          <p:nvPr/>
        </p:nvSpPr>
        <p:spPr>
          <a:xfrm>
            <a:off x="5479839" y="2604976"/>
            <a:ext cx="3375950" cy="1312973"/>
          </a:xfrm>
          <a:prstGeom prst="roundRect">
            <a:avLst/>
          </a:prstGeom>
          <a:solidFill>
            <a:schemeClr val="bg1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800"/>
              </a:spcAft>
            </a:pPr>
            <a:r>
              <a:rPr lang="en-GB" sz="2400" b="1" baseline="30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10 </a:t>
            </a:r>
            <a:r>
              <a:rPr lang="en-GB" sz="2400" b="1" dirty="0">
                <a:solidFill>
                  <a:srgbClr val="C00000"/>
                </a:solidFill>
              </a:rPr>
              <a:t>&lt; </a:t>
            </a:r>
            <a:r>
              <a:rPr lang="en-GB" sz="2400" b="1" baseline="30000" dirty="0">
                <a:solidFill>
                  <a:srgbClr val="C00000"/>
                </a:solidFill>
              </a:rPr>
              <a:t>6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10</a:t>
            </a:r>
            <a:r>
              <a:rPr lang="en-GB" sz="2400" b="1" dirty="0">
                <a:solidFill>
                  <a:srgbClr val="C00000"/>
                </a:solidFill>
              </a:rPr>
              <a:t>, so </a:t>
            </a:r>
            <a:r>
              <a:rPr lang="en-GB" sz="2400" b="1" baseline="30000" dirty="0">
                <a:solidFill>
                  <a:srgbClr val="C00000"/>
                </a:solidFill>
              </a:rPr>
              <a:t>1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 </a:t>
            </a:r>
            <a:r>
              <a:rPr lang="en-GB" sz="2400" b="1" dirty="0">
                <a:solidFill>
                  <a:srgbClr val="C00000"/>
                </a:solidFill>
              </a:rPr>
              <a:t>&lt; </a:t>
            </a:r>
            <a:r>
              <a:rPr lang="en-GB" sz="2400" b="1" baseline="30000" dirty="0">
                <a:solidFill>
                  <a:srgbClr val="C00000"/>
                </a:solidFill>
              </a:rPr>
              <a:t>3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5</a:t>
            </a:r>
          </a:p>
          <a:p>
            <a:pPr lvl="0" algn="ctr">
              <a:spcAft>
                <a:spcPts val="600"/>
              </a:spcAft>
            </a:pPr>
            <a:r>
              <a:rPr lang="en-GB" sz="2400" b="1" baseline="30000" dirty="0">
                <a:solidFill>
                  <a:srgbClr val="C00000"/>
                </a:solidFill>
              </a:rPr>
              <a:t>14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20 </a:t>
            </a:r>
            <a:r>
              <a:rPr lang="en-GB" sz="2400" b="1" dirty="0">
                <a:solidFill>
                  <a:srgbClr val="C00000"/>
                </a:solidFill>
              </a:rPr>
              <a:t>&lt; </a:t>
            </a:r>
            <a:r>
              <a:rPr lang="en-GB" sz="2400" b="1" baseline="30000" dirty="0">
                <a:solidFill>
                  <a:srgbClr val="C00000"/>
                </a:solidFill>
              </a:rPr>
              <a:t>15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20</a:t>
            </a:r>
            <a:r>
              <a:rPr lang="en-GB" sz="2400" b="1" dirty="0">
                <a:solidFill>
                  <a:srgbClr val="C00000"/>
                </a:solidFill>
              </a:rPr>
              <a:t>, so </a:t>
            </a:r>
            <a:r>
              <a:rPr lang="en-GB" sz="2400" b="1" baseline="30000" dirty="0">
                <a:solidFill>
                  <a:srgbClr val="C00000"/>
                </a:solidFill>
              </a:rPr>
              <a:t>7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10 </a:t>
            </a:r>
            <a:r>
              <a:rPr lang="en-GB" sz="2400" b="1" dirty="0">
                <a:solidFill>
                  <a:srgbClr val="C00000"/>
                </a:solidFill>
              </a:rPr>
              <a:t>&lt; </a:t>
            </a:r>
            <a:r>
              <a:rPr lang="en-GB" sz="2400" b="1" baseline="30000" dirty="0">
                <a:solidFill>
                  <a:srgbClr val="C00000"/>
                </a:solidFill>
              </a:rPr>
              <a:t>3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4</a:t>
            </a:r>
            <a:endParaRPr lang="en-GB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2E83BD27-8884-4ED5-AE41-5639C5824EF0}"/>
              </a:ext>
            </a:extLst>
          </p:cNvPr>
          <p:cNvGrpSpPr/>
          <p:nvPr/>
        </p:nvGrpSpPr>
        <p:grpSpPr>
          <a:xfrm>
            <a:off x="1007152" y="4160373"/>
            <a:ext cx="2866640" cy="695969"/>
            <a:chOff x="1833158" y="4609823"/>
            <a:chExt cx="3822186" cy="788040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xmlns="" id="{3951B26E-A502-4836-80A3-5719F3409BD5}"/>
                </a:ext>
              </a:extLst>
            </p:cNvPr>
            <p:cNvSpPr/>
            <p:nvPr/>
          </p:nvSpPr>
          <p:spPr>
            <a:xfrm>
              <a:off x="1833158" y="4609823"/>
              <a:ext cx="3034242" cy="788040"/>
            </a:xfrm>
            <a:prstGeom prst="wedgeRoundRectCallout">
              <a:avLst>
                <a:gd name="adj1" fmla="val -69007"/>
                <a:gd name="adj2" fmla="val 812"/>
                <a:gd name="adj3" fmla="val 16667"/>
              </a:avLst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 algn="ctr">
                <a:lnSpc>
                  <a:spcPct val="115000"/>
                </a:lnSpc>
                <a:spcAft>
                  <a:spcPts val="0"/>
                </a:spcAft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How can we compare </a:t>
              </a:r>
              <a:r>
                <a:rPr lang="en-GB" sz="1600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7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sz="1600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5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and </a:t>
              </a:r>
              <a:r>
                <a:rPr lang="en-GB" sz="1600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5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sz="1600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4 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?</a:t>
              </a:r>
              <a:endParaRPr lang="en-GB" sz="1600" b="1" dirty="0">
                <a:solidFill>
                  <a:srgbClr val="253746"/>
                </a:solidFill>
                <a:latin typeface="Cambria" panose="02040503050406030204" pitchFamily="18" charset="0"/>
                <a:ea typeface="MS Mincho" panose="02020609040205080304" pitchFamily="49" charset="-128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id="{CE93B139-C8E6-4EAC-B6A8-04A301071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3155" y="4680001"/>
              <a:ext cx="952189" cy="53792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xmlns="" id="{29E3CFB1-012A-45AC-B585-D581A75477E1}"/>
              </a:ext>
            </a:extLst>
          </p:cNvPr>
          <p:cNvGrpSpPr/>
          <p:nvPr/>
        </p:nvGrpSpPr>
        <p:grpSpPr>
          <a:xfrm>
            <a:off x="654639" y="4976818"/>
            <a:ext cx="3842542" cy="1063596"/>
            <a:chOff x="4287891" y="4853205"/>
            <a:chExt cx="3842542" cy="106359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xmlns="" id="{7028B6DB-DFD1-4291-8E06-629E41167E17}"/>
                </a:ext>
              </a:extLst>
            </p:cNvPr>
            <p:cNvSpPr/>
            <p:nvPr/>
          </p:nvSpPr>
          <p:spPr>
            <a:xfrm>
              <a:off x="4287891" y="5012119"/>
              <a:ext cx="3375950" cy="904682"/>
            </a:xfrm>
            <a:prstGeom prst="wedgeRoundRectCallout">
              <a:avLst>
                <a:gd name="adj1" fmla="val -67737"/>
                <a:gd name="adj2" fmla="val -3392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/>
              </a:solidFill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>
                <a:defRPr/>
              </a:pP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Write the fractions as mixed numbers first, and then the fractional parts of each as </a:t>
              </a:r>
              <a:r>
                <a:rPr lang="en-GB" sz="1600" b="1" baseline="30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1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/</a:t>
              </a:r>
              <a:r>
                <a:rPr lang="en-GB" sz="1600" b="1" baseline="-25000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20</a:t>
              </a:r>
              <a:r>
                <a:rPr lang="en-GB" sz="1600" b="1" dirty="0">
                  <a:solidFill>
                    <a:srgbClr val="253746"/>
                  </a:solidFill>
                  <a:latin typeface="Calibri" panose="020F0502020204030204" pitchFamily="34" charset="0"/>
                  <a:ea typeface="MS Mincho" panose="02020609040205080304" pitchFamily="49" charset="-128"/>
                  <a:cs typeface="Times New Roman" panose="02020603050405020304" pitchFamily="18" charset="0"/>
                </a:rPr>
                <a:t>s.</a:t>
              </a:r>
              <a:endParaRPr kumimoji="0" lang="en-GB" sz="1600" b="1" i="1" u="none" strike="noStrike" kern="1200" cap="none" spc="0" normalizeH="0" baseline="0" noProof="0" dirty="0">
                <a:ln>
                  <a:noFill/>
                </a:ln>
                <a:solidFill>
                  <a:srgbClr val="253746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xmlns="" id="{40381707-C197-4950-9C69-EEBC58578E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7044" y="4853205"/>
              <a:ext cx="623389" cy="623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1">
            <a:hlinkClick r:id="" action="ppaction://media"/>
            <a:extLst>
              <a:ext uri="{FF2B5EF4-FFF2-40B4-BE49-F238E27FC236}">
                <a16:creationId xmlns:a16="http://schemas.microsoft.com/office/drawing/2014/main" xmlns="" id="{ACBF4122-59BA-4421-834B-7B5B730BE12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777504" y="835154"/>
            <a:ext cx="609600" cy="609600"/>
          </a:xfrm>
          <a:prstGeom prst="rect">
            <a:avLst/>
          </a:prstGeom>
        </p:spPr>
      </p:pic>
      <p:pic>
        <p:nvPicPr>
          <p:cNvPr id="20" name="2">
            <a:hlinkClick r:id="" action="ppaction://media"/>
            <a:extLst>
              <a:ext uri="{FF2B5EF4-FFF2-40B4-BE49-F238E27FC236}">
                <a16:creationId xmlns:a16="http://schemas.microsoft.com/office/drawing/2014/main" xmlns="" id="{E2EFE500-870C-491F-81D2-E32FC3EFE178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846485" y="1761549"/>
            <a:ext cx="609600" cy="609600"/>
          </a:xfrm>
          <a:prstGeom prst="rect">
            <a:avLst/>
          </a:prstGeom>
        </p:spPr>
      </p:pic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xmlns="" id="{00D82705-1B5F-4F3C-8D6E-0AA0EBE2C0F4}"/>
              </a:ext>
            </a:extLst>
          </p:cNvPr>
          <p:cNvSpPr/>
          <p:nvPr/>
        </p:nvSpPr>
        <p:spPr>
          <a:xfrm>
            <a:off x="4768929" y="4385852"/>
            <a:ext cx="3950382" cy="1453914"/>
          </a:xfrm>
          <a:prstGeom prst="roundRect">
            <a:avLst/>
          </a:prstGeom>
          <a:solidFill>
            <a:schemeClr val="bg1"/>
          </a:solidFill>
          <a:ln w="285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Aft>
                <a:spcPts val="600"/>
              </a:spcAft>
            </a:pPr>
            <a:r>
              <a:rPr lang="en-GB" sz="2400" b="1" baseline="30000" dirty="0">
                <a:solidFill>
                  <a:srgbClr val="C00000"/>
                </a:solidFill>
              </a:rPr>
              <a:t>7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5 </a:t>
            </a:r>
            <a:r>
              <a:rPr lang="en-GB" sz="2400" b="1" dirty="0">
                <a:solidFill>
                  <a:srgbClr val="C00000"/>
                </a:solidFill>
              </a:rPr>
              <a:t>= 1</a:t>
            </a:r>
            <a:r>
              <a:rPr lang="en-GB" sz="2400" b="1" baseline="30000" dirty="0">
                <a:solidFill>
                  <a:srgbClr val="C00000"/>
                </a:solidFill>
              </a:rPr>
              <a:t>2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     </a:t>
            </a:r>
            <a:r>
              <a:rPr lang="en-GB" sz="2400" b="1" baseline="30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4</a:t>
            </a:r>
            <a:r>
              <a:rPr lang="en-GB" sz="2400" b="1" dirty="0">
                <a:solidFill>
                  <a:srgbClr val="C00000"/>
                </a:solidFill>
              </a:rPr>
              <a:t> = 1</a:t>
            </a:r>
            <a:r>
              <a:rPr lang="en-GB" sz="2400" b="1" baseline="30000" dirty="0">
                <a:solidFill>
                  <a:srgbClr val="C00000"/>
                </a:solidFill>
              </a:rPr>
              <a:t>1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4</a:t>
            </a:r>
          </a:p>
          <a:p>
            <a:pPr algn="ctr">
              <a:spcAft>
                <a:spcPts val="600"/>
              </a:spcAft>
            </a:pPr>
            <a:r>
              <a:rPr lang="en-GB" sz="2400" b="1" dirty="0">
                <a:solidFill>
                  <a:srgbClr val="C00000"/>
                </a:solidFill>
              </a:rPr>
              <a:t>1</a:t>
            </a:r>
            <a:r>
              <a:rPr lang="en-GB" sz="2400" b="1" baseline="30000" dirty="0">
                <a:solidFill>
                  <a:srgbClr val="C00000"/>
                </a:solidFill>
              </a:rPr>
              <a:t>2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 = 1</a:t>
            </a:r>
            <a:r>
              <a:rPr lang="en-GB" sz="2400" b="1" baseline="30000" dirty="0">
                <a:solidFill>
                  <a:srgbClr val="C00000"/>
                </a:solidFill>
              </a:rPr>
              <a:t>8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20      </a:t>
            </a:r>
            <a:r>
              <a:rPr lang="en-GB" sz="2400" b="1" dirty="0">
                <a:solidFill>
                  <a:srgbClr val="C00000"/>
                </a:solidFill>
              </a:rPr>
              <a:t>1</a:t>
            </a:r>
            <a:r>
              <a:rPr lang="en-GB" sz="2400" b="1" baseline="30000" dirty="0">
                <a:solidFill>
                  <a:srgbClr val="C00000"/>
                </a:solidFill>
              </a:rPr>
              <a:t>1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4</a:t>
            </a:r>
            <a:r>
              <a:rPr lang="en-GB" sz="2400" b="1" dirty="0">
                <a:solidFill>
                  <a:srgbClr val="C00000"/>
                </a:solidFill>
              </a:rPr>
              <a:t> = 1</a:t>
            </a:r>
            <a:r>
              <a:rPr lang="en-GB" sz="2400" b="1" baseline="30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20</a:t>
            </a:r>
          </a:p>
          <a:p>
            <a:pPr algn="ctr"/>
            <a:r>
              <a:rPr lang="en-GB" sz="2400" b="1" dirty="0">
                <a:solidFill>
                  <a:srgbClr val="C00000"/>
                </a:solidFill>
              </a:rPr>
              <a:t>1</a:t>
            </a:r>
            <a:r>
              <a:rPr lang="en-GB" sz="2400" b="1" baseline="30000" dirty="0">
                <a:solidFill>
                  <a:srgbClr val="C00000"/>
                </a:solidFill>
              </a:rPr>
              <a:t>8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20  </a:t>
            </a:r>
            <a:r>
              <a:rPr lang="en-GB" sz="2400" b="1" dirty="0">
                <a:solidFill>
                  <a:srgbClr val="C00000"/>
                </a:solidFill>
              </a:rPr>
              <a:t>&gt; 1</a:t>
            </a:r>
            <a:r>
              <a:rPr lang="en-GB" sz="2400" b="1" baseline="30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20  </a:t>
            </a:r>
            <a:r>
              <a:rPr lang="en-GB" sz="2400" b="1" dirty="0">
                <a:solidFill>
                  <a:srgbClr val="C00000"/>
                </a:solidFill>
              </a:rPr>
              <a:t>so, </a:t>
            </a:r>
            <a:r>
              <a:rPr lang="en-GB" sz="2400" b="1" baseline="30000" dirty="0">
                <a:solidFill>
                  <a:srgbClr val="C00000"/>
                </a:solidFill>
              </a:rPr>
              <a:t>7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5 </a:t>
            </a:r>
            <a:r>
              <a:rPr lang="en-GB" sz="2400" b="1" dirty="0">
                <a:solidFill>
                  <a:srgbClr val="C00000"/>
                </a:solidFill>
              </a:rPr>
              <a:t>&gt;</a:t>
            </a:r>
            <a:r>
              <a:rPr lang="en-GB" sz="2400" b="1" baseline="-25000" dirty="0">
                <a:solidFill>
                  <a:srgbClr val="C00000"/>
                </a:solidFill>
              </a:rPr>
              <a:t> </a:t>
            </a:r>
            <a:r>
              <a:rPr lang="en-GB" sz="2400" b="1" baseline="30000" dirty="0">
                <a:solidFill>
                  <a:srgbClr val="C00000"/>
                </a:solidFill>
              </a:rPr>
              <a:t>5</a:t>
            </a:r>
            <a:r>
              <a:rPr lang="en-GB" sz="2400" b="1" dirty="0">
                <a:solidFill>
                  <a:srgbClr val="C00000"/>
                </a:solidFill>
              </a:rPr>
              <a:t>/</a:t>
            </a:r>
            <a:r>
              <a:rPr lang="en-GB" sz="2400" b="1" baseline="-25000" dirty="0">
                <a:solidFill>
                  <a:srgbClr val="C00000"/>
                </a:solidFill>
              </a:rPr>
              <a:t>4</a:t>
            </a:r>
            <a:endParaRPr lang="en-GB" sz="2400" b="1" dirty="0">
              <a:solidFill>
                <a:srgbClr val="C00000"/>
              </a:solidFill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xmlns="" id="{AD8372ED-B9C6-4BBE-928C-752524A519FE}"/>
              </a:ext>
            </a:extLst>
          </p:cNvPr>
          <p:cNvSpPr/>
          <p:nvPr/>
        </p:nvSpPr>
        <p:spPr>
          <a:xfrm>
            <a:off x="4897029" y="4458869"/>
            <a:ext cx="3665386" cy="396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xmlns="" id="{34F06DEC-FD0E-47C1-A774-56B2F9E6F372}"/>
              </a:ext>
            </a:extLst>
          </p:cNvPr>
          <p:cNvSpPr/>
          <p:nvPr/>
        </p:nvSpPr>
        <p:spPr>
          <a:xfrm>
            <a:off x="4905408" y="4910864"/>
            <a:ext cx="3665386" cy="396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xmlns="" id="{93B9A42B-4A67-49CC-AFE4-E131DE285B3B}"/>
              </a:ext>
            </a:extLst>
          </p:cNvPr>
          <p:cNvSpPr/>
          <p:nvPr/>
        </p:nvSpPr>
        <p:spPr>
          <a:xfrm>
            <a:off x="4905408" y="5361530"/>
            <a:ext cx="3665386" cy="3964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3634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45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953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038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1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6" dur="125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1" dur="12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3" grpId="0" animBg="1"/>
      <p:bldP spid="11" grpId="0" animBg="1"/>
      <p:bldP spid="14" grpId="0" animBg="1"/>
      <p:bldP spid="21" grpId="0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EA7600"/>
      </a:hlink>
      <a:folHlink>
        <a:srgbClr val="EA76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2084</TotalTime>
  <Words>241</Words>
  <Application>Microsoft Office PowerPoint</Application>
  <PresentationFormat>On-screen Show (4:3)</PresentationFormat>
  <Paragraphs>73</Paragraphs>
  <Slides>3</Slides>
  <Notes>3</Notes>
  <HiddenSlides>0</HiddenSlides>
  <MMClips>8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Cambria</vt:lpstr>
      <vt:lpstr>MS Mincho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 PC</dc:creator>
  <cp:lastModifiedBy>Andy E</cp:lastModifiedBy>
  <cp:revision>200</cp:revision>
  <dcterms:created xsi:type="dcterms:W3CDTF">2018-09-13T11:08:58Z</dcterms:created>
  <dcterms:modified xsi:type="dcterms:W3CDTF">2020-05-01T09:58:33Z</dcterms:modified>
</cp:coreProperties>
</file>