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6" r:id="rId2"/>
  </p:sldMasterIdLst>
  <p:sldIdLst>
    <p:sldId id="261" r:id="rId3"/>
    <p:sldId id="262" r:id="rId4"/>
    <p:sldId id="275" r:id="rId5"/>
    <p:sldId id="351" r:id="rId6"/>
    <p:sldId id="352" r:id="rId7"/>
    <p:sldId id="354" r:id="rId8"/>
    <p:sldId id="353" r:id="rId9"/>
    <p:sldId id="355" r:id="rId10"/>
    <p:sldId id="356" r:id="rId11"/>
    <p:sldId id="357" r:id="rId12"/>
    <p:sldId id="358" r:id="rId13"/>
    <p:sldId id="359" r:id="rId14"/>
    <p:sldId id="360" r:id="rId15"/>
    <p:sldId id="361" r:id="rId16"/>
    <p:sldId id="362" r:id="rId17"/>
    <p:sldId id="363" r:id="rId18"/>
    <p:sldId id="364" r:id="rId19"/>
    <p:sldId id="365" r:id="rId20"/>
    <p:sldId id="366" r:id="rId21"/>
    <p:sldId id="367" r:id="rId22"/>
    <p:sldId id="368" r:id="rId23"/>
    <p:sldId id="326" r:id="rId24"/>
    <p:sldId id="295" r:id="rId25"/>
    <p:sldId id="369" r:id="rId26"/>
    <p:sldId id="370" r:id="rId27"/>
    <p:sldId id="371" r:id="rId28"/>
    <p:sldId id="350" r:id="rId29"/>
    <p:sldId id="264" r:id="rId30"/>
  </p:sldIdLst>
  <p:sldSz cx="9144000" cy="6858000" type="screen4x3"/>
  <p:notesSz cx="6858000" cy="9144000"/>
  <p:embeddedFontLst>
    <p:embeddedFont>
      <p:font typeface="Twinkl SemiBold" charset="0"/>
      <p:bold r:id="rId31"/>
    </p:embeddedFont>
    <p:embeddedFont>
      <p:font typeface="Sassoon Infant Rg" panose="02000503030000020003" charset="0"/>
      <p:regular r:id="rId32"/>
      <p:bold r:id="rId33"/>
    </p:embeddedFont>
    <p:embeddedFont>
      <p:font typeface="Sassoon Infant Md" panose="02000603050000020003" charset="0"/>
      <p:regular r:id="rId34"/>
    </p:embeddedFont>
    <p:embeddedFont>
      <p:font typeface="Tuffy" panose="020B0603060100000000" charset="0"/>
      <p:regular r:id="rId35"/>
      <p:bold r:id="rId36"/>
      <p:italic r:id="rId37"/>
      <p:boldItalic r:id="rId38"/>
    </p:embeddedFont>
    <p:embeddedFont>
      <p:font typeface="Twinkl" panose="020B060402020202020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17" userDrawn="1">
          <p15:clr>
            <a:srgbClr val="A4A3A4"/>
          </p15:clr>
        </p15:guide>
        <p15:guide id="4" pos="476" userDrawn="1">
          <p15:clr>
            <a:srgbClr val="A4A3A4"/>
          </p15:clr>
        </p15:guide>
        <p15:guide id="5" pos="5284" userDrawn="1">
          <p15:clr>
            <a:srgbClr val="A4A3A4"/>
          </p15:clr>
        </p15:guide>
        <p15:guide id="6" pos="5443" userDrawn="1">
          <p15:clr>
            <a:srgbClr val="A4A3A4"/>
          </p15:clr>
        </p15:guide>
        <p15:guide id="7" orient="horz" pos="323" userDrawn="1">
          <p15:clr>
            <a:srgbClr val="A4A3A4"/>
          </p15:clr>
        </p15:guide>
        <p15:guide id="8" orient="horz" pos="482" userDrawn="1">
          <p15:clr>
            <a:srgbClr val="A4A3A4"/>
          </p15:clr>
        </p15:guide>
        <p15:guide id="9" orient="horz" pos="3974" userDrawn="1">
          <p15:clr>
            <a:srgbClr val="A4A3A4"/>
          </p15:clr>
        </p15:guide>
        <p15:guide id="10" orient="horz"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3582"/>
    <a:srgbClr val="A6C6BA"/>
    <a:srgbClr val="7768AD"/>
    <a:srgbClr val="924399"/>
    <a:srgbClr val="E4007F"/>
    <a:srgbClr val="ACD767"/>
    <a:srgbClr val="78A72B"/>
    <a:srgbClr val="87BD31"/>
    <a:srgbClr val="C99058"/>
    <a:srgbClr val="9BCC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showGuides="1">
      <p:cViewPr varScale="1">
        <p:scale>
          <a:sx n="74" d="100"/>
          <a:sy n="74" d="100"/>
        </p:scale>
        <p:origin x="1290" y="72"/>
      </p:cViewPr>
      <p:guideLst>
        <p:guide orient="horz" pos="2160"/>
        <p:guide pos="2880"/>
        <p:guide pos="317"/>
        <p:guide pos="476"/>
        <p:guide pos="5284"/>
        <p:guide pos="5443"/>
        <p:guide orient="horz" pos="323"/>
        <p:guide orient="horz" pos="482"/>
        <p:guide orient="horz" pos="3974"/>
        <p:guide orient="horz" pos="38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51"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Twinkl SemiBold"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228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78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Click to edit Master text styles</a:t>
            </a:r>
          </a:p>
        </p:txBody>
      </p:sp>
    </p:spTree>
    <p:extLst>
      <p:ext uri="{BB962C8B-B14F-4D97-AF65-F5344CB8AC3E}">
        <p14:creationId xmlns:p14="http://schemas.microsoft.com/office/powerpoint/2010/main" val="164380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18116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954316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16467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1280256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1839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4066338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884038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313113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1187031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983534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08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507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25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6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12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38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54291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1984915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Twinkl"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90346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4" r:id="rId6"/>
    <p:sldLayoutId id="2147483695"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27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xmlns=""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xmlns="" id="{02DCE77F-54CC-48BA-93F2-D063DBBC23C6}"/>
              </a:ext>
            </a:extLst>
          </p:cNvPr>
          <p:cNvSpPr/>
          <p:nvPr/>
        </p:nvSpPr>
        <p:spPr>
          <a:xfrm>
            <a:off x="1577651" y="2385480"/>
            <a:ext cx="2046116" cy="408623"/>
          </a:xfrm>
          <a:prstGeom prst="roundRect">
            <a:avLst/>
          </a:prstGeom>
          <a:solidFill>
            <a:srgbClr val="D1C4DE"/>
          </a:solidFill>
          <a:ln w="19050">
            <a:solidFill>
              <a:srgbClr val="4A3582"/>
            </a:solidFill>
          </a:ln>
        </p:spPr>
        <p:txBody>
          <a:bodyPr wrap="none">
            <a:spAutoFit/>
          </a:bodyPr>
          <a:lstStyle/>
          <a:p>
            <a:pPr algn="ctr"/>
            <a:r>
              <a:rPr lang="en-GB" b="1" dirty="0"/>
              <a:t>19 minutes past 6</a:t>
            </a:r>
          </a:p>
        </p:txBody>
      </p:sp>
      <p:pic>
        <p:nvPicPr>
          <p:cNvPr id="11" name="Picture 10">
            <a:extLst>
              <a:ext uri="{FF2B5EF4-FFF2-40B4-BE49-F238E27FC236}">
                <a16:creationId xmlns:a16="http://schemas.microsoft.com/office/drawing/2014/main" xmlns=""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xmlns=""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xmlns="" id="{6C63B89F-BCF5-4CF5-BF6C-AAE2A9D22D0F}"/>
              </a:ext>
            </a:extLst>
          </p:cNvPr>
          <p:cNvSpPr/>
          <p:nvPr/>
        </p:nvSpPr>
        <p:spPr>
          <a:xfrm>
            <a:off x="5515076" y="2385480"/>
            <a:ext cx="2054209" cy="408623"/>
          </a:xfrm>
          <a:prstGeom prst="roundRect">
            <a:avLst/>
          </a:prstGeom>
          <a:solidFill>
            <a:srgbClr val="D1C4DE"/>
          </a:solidFill>
          <a:ln w="19050">
            <a:solidFill>
              <a:srgbClr val="4A3582"/>
            </a:solidFill>
          </a:ln>
        </p:spPr>
        <p:txBody>
          <a:bodyPr wrap="none">
            <a:spAutoFit/>
          </a:bodyPr>
          <a:lstStyle/>
          <a:p>
            <a:pPr algn="ctr"/>
            <a:r>
              <a:rPr lang="en-GB" b="1" dirty="0"/>
              <a:t>18 minutes past 6</a:t>
            </a:r>
          </a:p>
        </p:txBody>
      </p:sp>
      <p:cxnSp>
        <p:nvCxnSpPr>
          <p:cNvPr id="49" name="Straight Arrow Connector 48">
            <a:extLst>
              <a:ext uri="{FF2B5EF4-FFF2-40B4-BE49-F238E27FC236}">
                <a16:creationId xmlns:a16="http://schemas.microsoft.com/office/drawing/2014/main" xmlns="" id="{A1215AA7-93DB-4CB0-8DDE-0783A5732CF8}"/>
              </a:ext>
            </a:extLst>
          </p:cNvPr>
          <p:cNvCxnSpPr>
            <a:cxnSpLocks/>
          </p:cNvCxnSpPr>
          <p:nvPr/>
        </p:nvCxnSpPr>
        <p:spPr>
          <a:xfrm>
            <a:off x="2640576" y="4362763"/>
            <a:ext cx="926004" cy="45080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2B4A1503-4CA3-4975-A6C2-478BBEF9E0B5}"/>
              </a:ext>
            </a:extLst>
          </p:cNvPr>
          <p:cNvCxnSpPr>
            <a:cxnSpLocks/>
          </p:cNvCxnSpPr>
          <p:nvPr/>
        </p:nvCxnSpPr>
        <p:spPr>
          <a:xfrm flipH="1">
            <a:off x="2563804" y="4348696"/>
            <a:ext cx="76773" cy="61971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0DDB82E2-F7E0-445F-9096-60034DF59977}"/>
              </a:ext>
            </a:extLst>
          </p:cNvPr>
          <p:cNvCxnSpPr>
            <a:cxnSpLocks/>
          </p:cNvCxnSpPr>
          <p:nvPr/>
        </p:nvCxnSpPr>
        <p:spPr>
          <a:xfrm>
            <a:off x="6538704" y="4355730"/>
            <a:ext cx="1027257" cy="37809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xmlns="" id="{6CB1882E-BF42-4ECA-A6A1-D67082D299DF}"/>
              </a:ext>
            </a:extLst>
          </p:cNvPr>
          <p:cNvCxnSpPr>
            <a:cxnSpLocks/>
          </p:cNvCxnSpPr>
          <p:nvPr/>
        </p:nvCxnSpPr>
        <p:spPr>
          <a:xfrm flipH="1">
            <a:off x="6506280" y="4348697"/>
            <a:ext cx="46494" cy="72979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59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xmlns=""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xmlns="" id="{02DCE77F-54CC-48BA-93F2-D063DBBC23C6}"/>
              </a:ext>
            </a:extLst>
          </p:cNvPr>
          <p:cNvSpPr/>
          <p:nvPr/>
        </p:nvSpPr>
        <p:spPr>
          <a:xfrm>
            <a:off x="1609522" y="2385480"/>
            <a:ext cx="1982379" cy="408623"/>
          </a:xfrm>
          <a:prstGeom prst="roundRect">
            <a:avLst/>
          </a:prstGeom>
          <a:solidFill>
            <a:srgbClr val="D1C4DE"/>
          </a:solidFill>
          <a:ln w="19050">
            <a:solidFill>
              <a:srgbClr val="4A3582"/>
            </a:solidFill>
          </a:ln>
        </p:spPr>
        <p:txBody>
          <a:bodyPr wrap="none">
            <a:spAutoFit/>
          </a:bodyPr>
          <a:lstStyle/>
          <a:p>
            <a:pPr algn="ctr"/>
            <a:r>
              <a:rPr lang="en-GB" b="1" dirty="0"/>
              <a:t>4 minutes past 4</a:t>
            </a:r>
          </a:p>
        </p:txBody>
      </p:sp>
      <p:pic>
        <p:nvPicPr>
          <p:cNvPr id="11" name="Picture 10">
            <a:extLst>
              <a:ext uri="{FF2B5EF4-FFF2-40B4-BE49-F238E27FC236}">
                <a16:creationId xmlns:a16="http://schemas.microsoft.com/office/drawing/2014/main" xmlns=""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xmlns=""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xmlns="" id="{6C63B89F-BCF5-4CF5-BF6C-AAE2A9D22D0F}"/>
              </a:ext>
            </a:extLst>
          </p:cNvPr>
          <p:cNvSpPr/>
          <p:nvPr/>
        </p:nvSpPr>
        <p:spPr>
          <a:xfrm>
            <a:off x="5451959" y="2385480"/>
            <a:ext cx="2180451" cy="408623"/>
          </a:xfrm>
          <a:prstGeom prst="roundRect">
            <a:avLst/>
          </a:prstGeom>
          <a:solidFill>
            <a:srgbClr val="D1C4DE"/>
          </a:solidFill>
          <a:ln w="19050">
            <a:solidFill>
              <a:srgbClr val="4A3582"/>
            </a:solidFill>
          </a:ln>
        </p:spPr>
        <p:txBody>
          <a:bodyPr wrap="none">
            <a:spAutoFit/>
          </a:bodyPr>
          <a:lstStyle/>
          <a:p>
            <a:pPr algn="ctr"/>
            <a:r>
              <a:rPr lang="en-GB" b="1" dirty="0"/>
              <a:t>23 minutes past 10</a:t>
            </a:r>
          </a:p>
        </p:txBody>
      </p:sp>
      <p:cxnSp>
        <p:nvCxnSpPr>
          <p:cNvPr id="16" name="Straight Arrow Connector 15">
            <a:extLst>
              <a:ext uri="{FF2B5EF4-FFF2-40B4-BE49-F238E27FC236}">
                <a16:creationId xmlns:a16="http://schemas.microsoft.com/office/drawing/2014/main" xmlns="" id="{A1215AA7-93DB-4CB0-8DDE-0783A5732CF8}"/>
              </a:ext>
            </a:extLst>
          </p:cNvPr>
          <p:cNvCxnSpPr>
            <a:cxnSpLocks/>
          </p:cNvCxnSpPr>
          <p:nvPr/>
        </p:nvCxnSpPr>
        <p:spPr>
          <a:xfrm flipV="1">
            <a:off x="2654224" y="3432423"/>
            <a:ext cx="377449" cy="94435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2B4A1503-4CA3-4975-A6C2-478BBEF9E0B5}"/>
              </a:ext>
            </a:extLst>
          </p:cNvPr>
          <p:cNvCxnSpPr>
            <a:cxnSpLocks/>
          </p:cNvCxnSpPr>
          <p:nvPr/>
        </p:nvCxnSpPr>
        <p:spPr>
          <a:xfrm>
            <a:off x="2647193" y="4376782"/>
            <a:ext cx="574681" cy="39920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0DDB82E2-F7E0-445F-9096-60034DF59977}"/>
              </a:ext>
            </a:extLst>
          </p:cNvPr>
          <p:cNvCxnSpPr>
            <a:cxnSpLocks/>
          </p:cNvCxnSpPr>
          <p:nvPr/>
        </p:nvCxnSpPr>
        <p:spPr>
          <a:xfrm>
            <a:off x="6538284" y="4369749"/>
            <a:ext cx="713611" cy="86273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6CB1882E-BF42-4ECA-A6A1-D67082D299DF}"/>
              </a:ext>
            </a:extLst>
          </p:cNvPr>
          <p:cNvCxnSpPr>
            <a:cxnSpLocks/>
          </p:cNvCxnSpPr>
          <p:nvPr/>
        </p:nvCxnSpPr>
        <p:spPr>
          <a:xfrm flipH="1" flipV="1">
            <a:off x="6020609" y="3940624"/>
            <a:ext cx="538781" cy="42209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73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xmlns=""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xmlns="" id="{02DCE77F-54CC-48BA-93F2-D063DBBC23C6}"/>
              </a:ext>
            </a:extLst>
          </p:cNvPr>
          <p:cNvSpPr/>
          <p:nvPr/>
        </p:nvSpPr>
        <p:spPr>
          <a:xfrm>
            <a:off x="1581746" y="2385480"/>
            <a:ext cx="2037937" cy="408623"/>
          </a:xfrm>
          <a:prstGeom prst="roundRect">
            <a:avLst/>
          </a:prstGeom>
          <a:solidFill>
            <a:srgbClr val="D1C4DE"/>
          </a:solidFill>
          <a:ln w="19050">
            <a:solidFill>
              <a:srgbClr val="4A3582"/>
            </a:solidFill>
          </a:ln>
        </p:spPr>
        <p:txBody>
          <a:bodyPr wrap="none">
            <a:spAutoFit/>
          </a:bodyPr>
          <a:lstStyle/>
          <a:p>
            <a:pPr algn="ctr"/>
            <a:r>
              <a:rPr lang="en-GB" b="1" dirty="0"/>
              <a:t>14 minutes past 1</a:t>
            </a:r>
          </a:p>
        </p:txBody>
      </p:sp>
      <p:pic>
        <p:nvPicPr>
          <p:cNvPr id="11" name="Picture 10">
            <a:extLst>
              <a:ext uri="{FF2B5EF4-FFF2-40B4-BE49-F238E27FC236}">
                <a16:creationId xmlns:a16="http://schemas.microsoft.com/office/drawing/2014/main" xmlns=""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xmlns=""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xmlns="" id="{6C63B89F-BCF5-4CF5-BF6C-AAE2A9D22D0F}"/>
              </a:ext>
            </a:extLst>
          </p:cNvPr>
          <p:cNvSpPr/>
          <p:nvPr/>
        </p:nvSpPr>
        <p:spPr>
          <a:xfrm>
            <a:off x="5553448" y="2385480"/>
            <a:ext cx="1977478" cy="408623"/>
          </a:xfrm>
          <a:prstGeom prst="roundRect">
            <a:avLst/>
          </a:prstGeom>
          <a:solidFill>
            <a:srgbClr val="D1C4DE"/>
          </a:solidFill>
          <a:ln w="19050">
            <a:solidFill>
              <a:srgbClr val="4A3582"/>
            </a:solidFill>
          </a:ln>
        </p:spPr>
        <p:txBody>
          <a:bodyPr wrap="none">
            <a:spAutoFit/>
          </a:bodyPr>
          <a:lstStyle/>
          <a:p>
            <a:pPr algn="ctr"/>
            <a:r>
              <a:rPr lang="en-GB" b="1" dirty="0"/>
              <a:t>9 minutes past 8</a:t>
            </a:r>
          </a:p>
        </p:txBody>
      </p:sp>
      <p:cxnSp>
        <p:nvCxnSpPr>
          <p:cNvPr id="21" name="Straight Arrow Connector 20">
            <a:extLst>
              <a:ext uri="{FF2B5EF4-FFF2-40B4-BE49-F238E27FC236}">
                <a16:creationId xmlns:a16="http://schemas.microsoft.com/office/drawing/2014/main" xmlns="" id="{A1215AA7-93DB-4CB0-8DDE-0783A5732CF8}"/>
              </a:ext>
            </a:extLst>
          </p:cNvPr>
          <p:cNvCxnSpPr>
            <a:cxnSpLocks/>
          </p:cNvCxnSpPr>
          <p:nvPr/>
        </p:nvCxnSpPr>
        <p:spPr>
          <a:xfrm flipV="1">
            <a:off x="2654224" y="4276578"/>
            <a:ext cx="1045579" cy="10020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2B4A1503-4CA3-4975-A6C2-478BBEF9E0B5}"/>
              </a:ext>
            </a:extLst>
          </p:cNvPr>
          <p:cNvCxnSpPr>
            <a:cxnSpLocks/>
          </p:cNvCxnSpPr>
          <p:nvPr/>
        </p:nvCxnSpPr>
        <p:spPr>
          <a:xfrm flipV="1">
            <a:off x="2647193" y="3826412"/>
            <a:ext cx="426598" cy="5503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0DDB82E2-F7E0-445F-9096-60034DF59977}"/>
              </a:ext>
            </a:extLst>
          </p:cNvPr>
          <p:cNvCxnSpPr>
            <a:cxnSpLocks/>
          </p:cNvCxnSpPr>
          <p:nvPr/>
        </p:nvCxnSpPr>
        <p:spPr>
          <a:xfrm flipV="1">
            <a:off x="6538284" y="3770142"/>
            <a:ext cx="868356" cy="59960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6CB1882E-BF42-4ECA-A6A1-D67082D299DF}"/>
              </a:ext>
            </a:extLst>
          </p:cNvPr>
          <p:cNvCxnSpPr>
            <a:cxnSpLocks/>
          </p:cNvCxnSpPr>
          <p:nvPr/>
        </p:nvCxnSpPr>
        <p:spPr>
          <a:xfrm flipH="1">
            <a:off x="5964195" y="4362716"/>
            <a:ext cx="595196" cy="31637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62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38153" y="697112"/>
            <a:ext cx="4603825"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pic>
        <p:nvPicPr>
          <p:cNvPr id="23" name="Picture 22">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743200"/>
            <a:ext cx="7632700" cy="3349624"/>
          </a:xfrm>
          <a:prstGeom prst="rect">
            <a:avLst/>
          </a:prstGeom>
        </p:spPr>
      </p:pic>
      <p:sp>
        <p:nvSpPr>
          <p:cNvPr id="49" name="Rectangle 48"/>
          <p:cNvSpPr/>
          <p:nvPr/>
        </p:nvSpPr>
        <p:spPr>
          <a:xfrm>
            <a:off x="755650" y="1747162"/>
            <a:ext cx="7632700" cy="976403"/>
          </a:xfrm>
          <a:prstGeom prst="rect">
            <a:avLst/>
          </a:prstGeom>
        </p:spPr>
        <p:txBody>
          <a:bodyPr wrap="square" lIns="0" tIns="72000" rIns="0" bIns="72000">
            <a:spAutoFit/>
          </a:bodyPr>
          <a:lstStyle/>
          <a:p>
            <a:pPr algn="ctr"/>
            <a:r>
              <a:rPr lang="en-GB" dirty="0"/>
              <a:t>To find out five-minute intervals </a:t>
            </a:r>
            <a:r>
              <a:rPr lang="en-GB" b="1" dirty="0"/>
              <a:t>to</a:t>
            </a:r>
            <a:r>
              <a:rPr lang="en-GB" dirty="0"/>
              <a:t> the hour, we count around the clock in fives in an anticlockwise direction. Between the five-minute intervals, we count single minutes:</a:t>
            </a:r>
          </a:p>
        </p:txBody>
      </p:sp>
      <p:pic>
        <p:nvPicPr>
          <p:cNvPr id="50" name="Picture 49">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974" y="3215239"/>
            <a:ext cx="3157627" cy="2232807"/>
          </a:xfrm>
          <a:prstGeom prst="rect">
            <a:avLst/>
          </a:prstGeom>
        </p:spPr>
      </p:pic>
      <p:pic>
        <p:nvPicPr>
          <p:cNvPr id="51" name="Picture 50">
            <a:extLst>
              <a:ext uri="{FF2B5EF4-FFF2-40B4-BE49-F238E27FC236}">
                <a16:creationId xmlns:a16="http://schemas.microsoft.com/office/drawing/2014/main" xmlns="" id="{F334388E-BE01-44CF-9BF1-EC6144BDDD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86053" y="3062100"/>
            <a:ext cx="2586272" cy="3031934"/>
          </a:xfrm>
          <a:prstGeom prst="rect">
            <a:avLst/>
          </a:prstGeom>
        </p:spPr>
      </p:pic>
      <p:pic>
        <p:nvPicPr>
          <p:cNvPr id="52" name="Picture 51">
            <a:extLst>
              <a:ext uri="{FF2B5EF4-FFF2-40B4-BE49-F238E27FC236}">
                <a16:creationId xmlns:a16="http://schemas.microsoft.com/office/drawing/2014/main" xmlns="" id="{411B0606-C3AC-430C-B3BF-10994868E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03752" y="3229667"/>
            <a:ext cx="1201785" cy="2190446"/>
          </a:xfrm>
          <a:prstGeom prst="rect">
            <a:avLst/>
          </a:prstGeom>
        </p:spPr>
      </p:pic>
      <p:sp>
        <p:nvSpPr>
          <p:cNvPr id="53" name="Oval 52">
            <a:extLst>
              <a:ext uri="{FF2B5EF4-FFF2-40B4-BE49-F238E27FC236}">
                <a16:creationId xmlns:a16="http://schemas.microsoft.com/office/drawing/2014/main" xmlns="" id="{C16D46C1-352A-4F75-AE29-2B91DC10262C}"/>
              </a:ext>
            </a:extLst>
          </p:cNvPr>
          <p:cNvSpPr/>
          <p:nvPr/>
        </p:nvSpPr>
        <p:spPr>
          <a:xfrm>
            <a:off x="5564866" y="2875049"/>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54" name="Group 53">
            <a:extLst>
              <a:ext uri="{FF2B5EF4-FFF2-40B4-BE49-F238E27FC236}">
                <a16:creationId xmlns:a16="http://schemas.microsoft.com/office/drawing/2014/main" xmlns="" id="{6C538FD5-5F35-4597-B448-623C0B522F07}"/>
              </a:ext>
            </a:extLst>
          </p:cNvPr>
          <p:cNvGrpSpPr/>
          <p:nvPr/>
        </p:nvGrpSpPr>
        <p:grpSpPr>
          <a:xfrm>
            <a:off x="4910647" y="3382874"/>
            <a:ext cx="365805" cy="307777"/>
            <a:chOff x="5645213" y="3153483"/>
            <a:chExt cx="365805" cy="307777"/>
          </a:xfrm>
        </p:grpSpPr>
        <p:sp>
          <p:nvSpPr>
            <p:cNvPr id="55" name="Oval 54">
              <a:extLst>
                <a:ext uri="{FF2B5EF4-FFF2-40B4-BE49-F238E27FC236}">
                  <a16:creationId xmlns:a16="http://schemas.microsoft.com/office/drawing/2014/main" xmlns=""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extLst>
                <a:ext uri="{FF2B5EF4-FFF2-40B4-BE49-F238E27FC236}">
                  <a16:creationId xmlns:a16="http://schemas.microsoft.com/office/drawing/2014/main" xmlns=""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57" name="Group 56">
            <a:extLst>
              <a:ext uri="{FF2B5EF4-FFF2-40B4-BE49-F238E27FC236}">
                <a16:creationId xmlns:a16="http://schemas.microsoft.com/office/drawing/2014/main" xmlns="" id="{08819B92-B214-4830-8265-C5D5E72A4BC4}"/>
              </a:ext>
            </a:extLst>
          </p:cNvPr>
          <p:cNvGrpSpPr/>
          <p:nvPr/>
        </p:nvGrpSpPr>
        <p:grpSpPr>
          <a:xfrm>
            <a:off x="4576596" y="4177753"/>
            <a:ext cx="348173" cy="307777"/>
            <a:chOff x="5654029" y="3153483"/>
            <a:chExt cx="348173" cy="307777"/>
          </a:xfrm>
        </p:grpSpPr>
        <p:sp>
          <p:nvSpPr>
            <p:cNvPr id="58" name="Oval 57">
              <a:extLst>
                <a:ext uri="{FF2B5EF4-FFF2-40B4-BE49-F238E27FC236}">
                  <a16:creationId xmlns:a16="http://schemas.microsoft.com/office/drawing/2014/main" xmlns=""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xmlns=""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60" name="Group 59">
            <a:extLst>
              <a:ext uri="{FF2B5EF4-FFF2-40B4-BE49-F238E27FC236}">
                <a16:creationId xmlns:a16="http://schemas.microsoft.com/office/drawing/2014/main" xmlns="" id="{1B204568-0393-4AF9-ADA5-4817D8A773F5}"/>
              </a:ext>
            </a:extLst>
          </p:cNvPr>
          <p:cNvGrpSpPr/>
          <p:nvPr/>
        </p:nvGrpSpPr>
        <p:grpSpPr>
          <a:xfrm>
            <a:off x="4877363" y="5031551"/>
            <a:ext cx="391454" cy="307777"/>
            <a:chOff x="5646296" y="3153483"/>
            <a:chExt cx="391454" cy="307777"/>
          </a:xfrm>
        </p:grpSpPr>
        <p:sp>
          <p:nvSpPr>
            <p:cNvPr id="61" name="Oval 60">
              <a:extLst>
                <a:ext uri="{FF2B5EF4-FFF2-40B4-BE49-F238E27FC236}">
                  <a16:creationId xmlns:a16="http://schemas.microsoft.com/office/drawing/2014/main" xmlns=""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extLst>
                <a:ext uri="{FF2B5EF4-FFF2-40B4-BE49-F238E27FC236}">
                  <a16:creationId xmlns:a16="http://schemas.microsoft.com/office/drawing/2014/main" xmlns=""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63" name="Group 62">
            <a:extLst>
              <a:ext uri="{FF2B5EF4-FFF2-40B4-BE49-F238E27FC236}">
                <a16:creationId xmlns:a16="http://schemas.microsoft.com/office/drawing/2014/main" xmlns="" id="{FF8177B5-1241-4408-9E60-F11CB351C402}"/>
              </a:ext>
            </a:extLst>
          </p:cNvPr>
          <p:cNvGrpSpPr/>
          <p:nvPr/>
        </p:nvGrpSpPr>
        <p:grpSpPr>
          <a:xfrm>
            <a:off x="5534892" y="5616178"/>
            <a:ext cx="373821" cy="307777"/>
            <a:chOff x="5655113" y="3153483"/>
            <a:chExt cx="373821" cy="307777"/>
          </a:xfrm>
        </p:grpSpPr>
        <p:sp>
          <p:nvSpPr>
            <p:cNvPr id="64" name="Oval 63">
              <a:extLst>
                <a:ext uri="{FF2B5EF4-FFF2-40B4-BE49-F238E27FC236}">
                  <a16:creationId xmlns:a16="http://schemas.microsoft.com/office/drawing/2014/main" xmlns=""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xmlns=""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cxnSp>
        <p:nvCxnSpPr>
          <p:cNvPr id="66" name="Straight Arrow Connector 65">
            <a:extLst>
              <a:ext uri="{FF2B5EF4-FFF2-40B4-BE49-F238E27FC236}">
                <a16:creationId xmlns:a16="http://schemas.microsoft.com/office/drawing/2014/main" xmlns="" id="{4B08CD4D-7A08-4828-9870-36801CA3F3F7}"/>
              </a:ext>
            </a:extLst>
          </p:cNvPr>
          <p:cNvCxnSpPr>
            <a:cxnSpLocks/>
          </p:cNvCxnSpPr>
          <p:nvPr/>
        </p:nvCxnSpPr>
        <p:spPr>
          <a:xfrm rot="8718750" flipV="1">
            <a:off x="5722470" y="5200211"/>
            <a:ext cx="437684" cy="288968"/>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1A7BE6F-B22F-4CF0-A4D8-3E05D50D8BDB}"/>
              </a:ext>
            </a:extLst>
          </p:cNvPr>
          <p:cNvCxnSpPr>
            <a:cxnSpLocks/>
          </p:cNvCxnSpPr>
          <p:nvPr/>
        </p:nvCxnSpPr>
        <p:spPr>
          <a:xfrm rot="8718750">
            <a:off x="5219862" y="4931950"/>
            <a:ext cx="550896" cy="0"/>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xmlns="" id="{D67ECA73-4CF7-4EA8-8DF8-E249C4306046}"/>
              </a:ext>
            </a:extLst>
          </p:cNvPr>
          <p:cNvCxnSpPr>
            <a:cxnSpLocks/>
            <a:endCxn id="50" idx="1"/>
          </p:cNvCxnSpPr>
          <p:nvPr/>
        </p:nvCxnSpPr>
        <p:spPr>
          <a:xfrm flipH="1">
            <a:off x="4951974" y="4314591"/>
            <a:ext cx="638452" cy="17052"/>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xmlns="" id="{CF41911A-410D-48E7-B61F-1245BFD89A0A}"/>
              </a:ext>
            </a:extLst>
          </p:cNvPr>
          <p:cNvCxnSpPr>
            <a:cxnSpLocks/>
          </p:cNvCxnSpPr>
          <p:nvPr/>
        </p:nvCxnSpPr>
        <p:spPr>
          <a:xfrm rot="8718750">
            <a:off x="5357088" y="3506498"/>
            <a:ext cx="236878" cy="455456"/>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xmlns="" id="{3F3DA156-2D1E-4DCB-9E0A-D096E803B99A}"/>
              </a:ext>
            </a:extLst>
          </p:cNvPr>
          <p:cNvCxnSpPr>
            <a:cxnSpLocks/>
          </p:cNvCxnSpPr>
          <p:nvPr/>
        </p:nvCxnSpPr>
        <p:spPr>
          <a:xfrm rot="8718750">
            <a:off x="5898172" y="3096928"/>
            <a:ext cx="0" cy="482733"/>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39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par>
                                <p:cTn id="12" presetID="10" presetClass="entr" presetSubtype="0" fill="hold" nodeType="with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500"/>
                                        <p:tgtEl>
                                          <p:spTgt spid="7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par>
                                <p:cTn id="19" presetID="10"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par>
                                <p:cTn id="33" presetID="10"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par>
                                <p:cTn id="40" presetID="10" presetClass="entr" presetSubtype="0"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pic>
        <p:nvPicPr>
          <p:cNvPr id="23" name="Picture 22">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010032"/>
            <a:ext cx="7632700" cy="4082792"/>
          </a:xfrm>
          <a:prstGeom prst="rect">
            <a:avLst/>
          </a:prstGeom>
        </p:spPr>
      </p:pic>
      <p:pic>
        <p:nvPicPr>
          <p:cNvPr id="28" name="Picture 27">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29" name="Picture 28">
            <a:extLst>
              <a:ext uri="{FF2B5EF4-FFF2-40B4-BE49-F238E27FC236}">
                <a16:creationId xmlns:a16="http://schemas.microsoft.com/office/drawing/2014/main" xmlns=""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199205" y="4179354"/>
            <a:ext cx="3545059" cy="1910110"/>
          </a:xfrm>
          <a:prstGeom prst="rect">
            <a:avLst/>
          </a:prstGeom>
        </p:spPr>
      </p:pic>
      <p:cxnSp>
        <p:nvCxnSpPr>
          <p:cNvPr id="30" name="Straight Arrow Connector 29">
            <a:extLst>
              <a:ext uri="{FF2B5EF4-FFF2-40B4-BE49-F238E27FC236}">
                <a16:creationId xmlns:a16="http://schemas.microsoft.com/office/drawing/2014/main" xmlns="" id="{A1215AA7-93DB-4CB0-8DDE-0783A5732CF8}"/>
              </a:ext>
            </a:extLst>
          </p:cNvPr>
          <p:cNvCxnSpPr>
            <a:cxnSpLocks/>
          </p:cNvCxnSpPr>
          <p:nvPr/>
        </p:nvCxnSpPr>
        <p:spPr>
          <a:xfrm flipH="1">
            <a:off x="1962443" y="3656866"/>
            <a:ext cx="998379" cy="47200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2B4A1503-4CA3-4975-A6C2-478BBEF9E0B5}"/>
              </a:ext>
            </a:extLst>
          </p:cNvPr>
          <p:cNvCxnSpPr>
            <a:cxnSpLocks/>
          </p:cNvCxnSpPr>
          <p:nvPr/>
        </p:nvCxnSpPr>
        <p:spPr>
          <a:xfrm>
            <a:off x="2960821" y="3656866"/>
            <a:ext cx="464662" cy="59049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xmlns=""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xmlns="" id="{F93FB145-1A5C-4E95-9B3B-8E68F7B901C6}"/>
              </a:ext>
            </a:extLst>
          </p:cNvPr>
          <p:cNvSpPr/>
          <p:nvPr/>
        </p:nvSpPr>
        <p:spPr>
          <a:xfrm>
            <a:off x="1895519" y="2134003"/>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6" name="Group 35">
            <a:extLst>
              <a:ext uri="{FF2B5EF4-FFF2-40B4-BE49-F238E27FC236}">
                <a16:creationId xmlns:a16="http://schemas.microsoft.com/office/drawing/2014/main" xmlns="" id="{C51C4131-FDD5-4353-8B6D-90A05420EAF6}"/>
              </a:ext>
            </a:extLst>
          </p:cNvPr>
          <p:cNvGrpSpPr/>
          <p:nvPr/>
        </p:nvGrpSpPr>
        <p:grpSpPr>
          <a:xfrm>
            <a:off x="1197028" y="2712978"/>
            <a:ext cx="365805" cy="307777"/>
            <a:chOff x="5645213" y="3153483"/>
            <a:chExt cx="365805" cy="307777"/>
          </a:xfrm>
        </p:grpSpPr>
        <p:sp>
          <p:nvSpPr>
            <p:cNvPr id="37" name="Oval 36">
              <a:extLst>
                <a:ext uri="{FF2B5EF4-FFF2-40B4-BE49-F238E27FC236}">
                  <a16:creationId xmlns:a16="http://schemas.microsoft.com/office/drawing/2014/main" xmlns="" id="{4711DF60-1CF2-40EA-B71B-11317D326AB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xmlns="" id="{47752378-70B3-44AB-AAE0-2C50925400FB}"/>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9" name="Group 38">
            <a:extLst>
              <a:ext uri="{FF2B5EF4-FFF2-40B4-BE49-F238E27FC236}">
                <a16:creationId xmlns:a16="http://schemas.microsoft.com/office/drawing/2014/main" xmlns="" id="{3073FD0E-38BF-4121-A33A-AA44BABB7C8A}"/>
              </a:ext>
            </a:extLst>
          </p:cNvPr>
          <p:cNvGrpSpPr/>
          <p:nvPr/>
        </p:nvGrpSpPr>
        <p:grpSpPr>
          <a:xfrm>
            <a:off x="1014634" y="3524825"/>
            <a:ext cx="348173" cy="307777"/>
            <a:chOff x="5654029" y="3153483"/>
            <a:chExt cx="348173" cy="307777"/>
          </a:xfrm>
        </p:grpSpPr>
        <p:sp>
          <p:nvSpPr>
            <p:cNvPr id="40" name="Oval 39">
              <a:extLst>
                <a:ext uri="{FF2B5EF4-FFF2-40B4-BE49-F238E27FC236}">
                  <a16:creationId xmlns:a16="http://schemas.microsoft.com/office/drawing/2014/main" xmlns="" id="{85944F06-CB90-4CEB-B26D-EC4FDDAA8E0C}"/>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xmlns="" id="{FE6C6E6D-1175-4E2C-A0CC-BAAA3FB03071}"/>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sp>
        <p:nvSpPr>
          <p:cNvPr id="24" name="Arrow: Curved Left 23">
            <a:extLst>
              <a:ext uri="{FF2B5EF4-FFF2-40B4-BE49-F238E27FC236}">
                <a16:creationId xmlns:a16="http://schemas.microsoft.com/office/drawing/2014/main" xmlns="" id="{B1D0F70F-E052-45CD-9EB6-52A6287E1DDC}"/>
              </a:ext>
            </a:extLst>
          </p:cNvPr>
          <p:cNvSpPr/>
          <p:nvPr/>
        </p:nvSpPr>
        <p:spPr>
          <a:xfrm rot="20721036" flipH="1">
            <a:off x="1528140" y="3670820"/>
            <a:ext cx="151723" cy="2062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Arrow: Curved Left 24">
            <a:extLst>
              <a:ext uri="{FF2B5EF4-FFF2-40B4-BE49-F238E27FC236}">
                <a16:creationId xmlns:a16="http://schemas.microsoft.com/office/drawing/2014/main" xmlns="" id="{D590AFC2-F1E7-4955-91FA-98B737B18379}"/>
              </a:ext>
            </a:extLst>
          </p:cNvPr>
          <p:cNvSpPr/>
          <p:nvPr/>
        </p:nvSpPr>
        <p:spPr>
          <a:xfrm rot="15228837" flipV="1">
            <a:off x="2411328" y="2034723"/>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Left 25">
            <a:extLst>
              <a:ext uri="{FF2B5EF4-FFF2-40B4-BE49-F238E27FC236}">
                <a16:creationId xmlns:a16="http://schemas.microsoft.com/office/drawing/2014/main" xmlns="" id="{B20B90FD-9318-4904-9554-0A8A5E6FC311}"/>
              </a:ext>
            </a:extLst>
          </p:cNvPr>
          <p:cNvSpPr/>
          <p:nvPr/>
        </p:nvSpPr>
        <p:spPr>
          <a:xfrm rot="13481070" flipV="1">
            <a:off x="1813325" y="2385512"/>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Left 26">
            <a:extLst>
              <a:ext uri="{FF2B5EF4-FFF2-40B4-BE49-F238E27FC236}">
                <a16:creationId xmlns:a16="http://schemas.microsoft.com/office/drawing/2014/main" xmlns="" id="{66FC65E3-0217-4563-9D5C-1A54070AC19C}"/>
              </a:ext>
            </a:extLst>
          </p:cNvPr>
          <p:cNvSpPr/>
          <p:nvPr/>
        </p:nvSpPr>
        <p:spPr>
          <a:xfrm rot="11755155" flipV="1">
            <a:off x="1474121" y="2997572"/>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Arrow: Curved Left 47">
            <a:extLst>
              <a:ext uri="{FF2B5EF4-FFF2-40B4-BE49-F238E27FC236}">
                <a16:creationId xmlns:a16="http://schemas.microsoft.com/office/drawing/2014/main" xmlns="" id="{1E2B6C28-7D5D-4170-95A7-BF5EAFEBF223}"/>
              </a:ext>
            </a:extLst>
          </p:cNvPr>
          <p:cNvSpPr/>
          <p:nvPr/>
        </p:nvSpPr>
        <p:spPr>
          <a:xfrm rot="20721036" flipH="1">
            <a:off x="1548844" y="3829700"/>
            <a:ext cx="172091" cy="173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Arrow: Curved Left 48">
            <a:extLst>
              <a:ext uri="{FF2B5EF4-FFF2-40B4-BE49-F238E27FC236}">
                <a16:creationId xmlns:a16="http://schemas.microsoft.com/office/drawing/2014/main" xmlns="" id="{91EA4410-5E91-4F12-B979-094F086FD1A5}"/>
              </a:ext>
            </a:extLst>
          </p:cNvPr>
          <p:cNvSpPr/>
          <p:nvPr/>
        </p:nvSpPr>
        <p:spPr>
          <a:xfrm rot="20721036" flipH="1">
            <a:off x="1576546" y="3961773"/>
            <a:ext cx="172091" cy="173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Arrow: Curved Left 49">
            <a:extLst>
              <a:ext uri="{FF2B5EF4-FFF2-40B4-BE49-F238E27FC236}">
                <a16:creationId xmlns:a16="http://schemas.microsoft.com/office/drawing/2014/main" xmlns="" id="{82702693-C3AF-4C2B-B1A1-F3CDFBAE5E3D}"/>
              </a:ext>
            </a:extLst>
          </p:cNvPr>
          <p:cNvSpPr/>
          <p:nvPr/>
        </p:nvSpPr>
        <p:spPr>
          <a:xfrm rot="20721036" flipH="1">
            <a:off x="1625622" y="4079405"/>
            <a:ext cx="172091" cy="173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Speech Bubble: Rectangle with Corners Rounded 28">
            <a:extLst>
              <a:ext uri="{FF2B5EF4-FFF2-40B4-BE49-F238E27FC236}">
                <a16:creationId xmlns:a16="http://schemas.microsoft.com/office/drawing/2014/main" xmlns="" id="{F2127E83-2335-4375-9295-5F208BE93A3F}"/>
              </a:ext>
            </a:extLst>
          </p:cNvPr>
          <p:cNvSpPr/>
          <p:nvPr/>
        </p:nvSpPr>
        <p:spPr>
          <a:xfrm>
            <a:off x="5094380" y="3246539"/>
            <a:ext cx="272014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br>
              <a:rPr lang="en-GB" dirty="0">
                <a:solidFill>
                  <a:schemeClr val="tx1"/>
                </a:solidFill>
              </a:rPr>
            </a:br>
            <a:r>
              <a:rPr lang="en-GB" dirty="0">
                <a:solidFill>
                  <a:schemeClr val="tx1"/>
                </a:solidFill>
              </a:rPr>
              <a:t>on the clock?</a:t>
            </a:r>
          </a:p>
        </p:txBody>
      </p:sp>
      <p:sp>
        <p:nvSpPr>
          <p:cNvPr id="43" name="Rectangle 42">
            <a:extLst>
              <a:ext uri="{FF2B5EF4-FFF2-40B4-BE49-F238E27FC236}">
                <a16:creationId xmlns:a16="http://schemas.microsoft.com/office/drawing/2014/main" xmlns="" id="{83F6B23F-0B4E-48F8-94F5-3A632DBA9B95}"/>
              </a:ext>
            </a:extLst>
          </p:cNvPr>
          <p:cNvSpPr/>
          <p:nvPr/>
        </p:nvSpPr>
        <p:spPr>
          <a:xfrm>
            <a:off x="1308440" y="5620366"/>
            <a:ext cx="3320141" cy="369332"/>
          </a:xfrm>
          <a:prstGeom prst="rect">
            <a:avLst/>
          </a:prstGeom>
        </p:spPr>
        <p:txBody>
          <a:bodyPr wrap="square">
            <a:spAutoFit/>
          </a:bodyPr>
          <a:lstStyle/>
          <a:p>
            <a:pPr algn="ctr"/>
            <a:r>
              <a:rPr lang="en-GB" b="1" dirty="0"/>
              <a:t>It is 19 minutes to the hour.</a:t>
            </a:r>
          </a:p>
        </p:txBody>
      </p:sp>
      <p:sp>
        <p:nvSpPr>
          <p:cNvPr id="44" name="Speech Bubble: Rectangle with Corners Rounded 28">
            <a:extLst>
              <a:ext uri="{FF2B5EF4-FFF2-40B4-BE49-F238E27FC236}">
                <a16:creationId xmlns:a16="http://schemas.microsoft.com/office/drawing/2014/main" xmlns="" id="{B5E84B43-8C69-42D9-90CB-01A9E00EE853}"/>
              </a:ext>
            </a:extLst>
          </p:cNvPr>
          <p:cNvSpPr/>
          <p:nvPr/>
        </p:nvSpPr>
        <p:spPr>
          <a:xfrm>
            <a:off x="4682370" y="2328627"/>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four minutes before the 9. Count in 5s to the 9 and then count on in 1s to the minute hand. How many minutes have you counted?</a:t>
            </a:r>
          </a:p>
        </p:txBody>
      </p:sp>
      <p:sp>
        <p:nvSpPr>
          <p:cNvPr id="45" name="Rectangle 44">
            <a:extLst>
              <a:ext uri="{FF2B5EF4-FFF2-40B4-BE49-F238E27FC236}">
                <a16:creationId xmlns:a16="http://schemas.microsoft.com/office/drawing/2014/main" xmlns="" id="{26818CB0-3F87-4094-940E-F22CA12E3F30}"/>
              </a:ext>
            </a:extLst>
          </p:cNvPr>
          <p:cNvSpPr/>
          <p:nvPr/>
        </p:nvSpPr>
        <p:spPr>
          <a:xfrm>
            <a:off x="2319134" y="5267511"/>
            <a:ext cx="1298753" cy="369332"/>
          </a:xfrm>
          <a:prstGeom prst="rect">
            <a:avLst/>
          </a:prstGeom>
        </p:spPr>
        <p:txBody>
          <a:bodyPr wrap="none">
            <a:spAutoFit/>
          </a:bodyPr>
          <a:lstStyle/>
          <a:p>
            <a:pPr algn="ctr"/>
            <a:r>
              <a:rPr lang="en-GB" b="1" dirty="0"/>
              <a:t>15 + 4 = 19</a:t>
            </a:r>
          </a:p>
        </p:txBody>
      </p:sp>
    </p:spTree>
    <p:extLst>
      <p:ext uri="{BB962C8B-B14F-4D97-AF65-F5344CB8AC3E}">
        <p14:creationId xmlns:p14="http://schemas.microsoft.com/office/powerpoint/2010/main" val="194386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42"/>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right)">
                                      <p:cBhvr>
                                        <p:cTn id="37" dur="500"/>
                                        <p:tgtEl>
                                          <p:spTgt spid="2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up)">
                                      <p:cBhvr>
                                        <p:cTn id="46" dur="500"/>
                                        <p:tgtEl>
                                          <p:spTgt spid="27"/>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ipe(up)">
                                      <p:cBhvr>
                                        <p:cTn id="59" dur="500"/>
                                        <p:tgtEl>
                                          <p:spTgt spid="48"/>
                                        </p:tgtEl>
                                      </p:cBhvr>
                                    </p:animEffect>
                                  </p:childTnLst>
                                </p:cTn>
                              </p:par>
                            </p:childTnLst>
                          </p:cTn>
                        </p:par>
                        <p:par>
                          <p:cTn id="60" fill="hold">
                            <p:stCondLst>
                              <p:cond delay="1000"/>
                            </p:stCondLst>
                            <p:childTnLst>
                              <p:par>
                                <p:cTn id="61" presetID="22" presetClass="entr" presetSubtype="1"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up)">
                                      <p:cBhvr>
                                        <p:cTn id="63" dur="500"/>
                                        <p:tgtEl>
                                          <p:spTgt spid="49"/>
                                        </p:tgtEl>
                                      </p:cBhvr>
                                    </p:animEffect>
                                  </p:childTnLst>
                                </p:cTn>
                              </p:par>
                            </p:childTnLst>
                          </p:cTn>
                        </p:par>
                        <p:par>
                          <p:cTn id="64" fill="hold">
                            <p:stCondLst>
                              <p:cond delay="1500"/>
                            </p:stCondLst>
                            <p:childTnLst>
                              <p:par>
                                <p:cTn id="65" presetID="22" presetClass="entr" presetSubtype="1" fill="hold" grpId="0" nodeType="after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up)">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4" grpId="0" animBg="1"/>
      <p:bldP spid="25" grpId="0" animBg="1"/>
      <p:bldP spid="26" grpId="0" animBg="1"/>
      <p:bldP spid="27" grpId="0" animBg="1"/>
      <p:bldP spid="48" grpId="0" animBg="1"/>
      <p:bldP spid="49" grpId="0" animBg="1"/>
      <p:bldP spid="50" grpId="0" animBg="1"/>
      <p:bldP spid="42" grpId="0" animBg="1"/>
      <p:bldP spid="42" grpId="1" animBg="1"/>
      <p:bldP spid="43" grpId="0"/>
      <p:bldP spid="44" grpId="0" animBg="1"/>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pic>
        <p:nvPicPr>
          <p:cNvPr id="23" name="Picture 22">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010032"/>
            <a:ext cx="7632700" cy="4082792"/>
          </a:xfrm>
          <a:prstGeom prst="rect">
            <a:avLst/>
          </a:prstGeom>
        </p:spPr>
      </p:pic>
      <p:pic>
        <p:nvPicPr>
          <p:cNvPr id="28" name="Picture 27">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29" name="Picture 28">
            <a:extLst>
              <a:ext uri="{FF2B5EF4-FFF2-40B4-BE49-F238E27FC236}">
                <a16:creationId xmlns:a16="http://schemas.microsoft.com/office/drawing/2014/main" xmlns=""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199205" y="4179354"/>
            <a:ext cx="3545059" cy="1910110"/>
          </a:xfrm>
          <a:prstGeom prst="rect">
            <a:avLst/>
          </a:prstGeom>
        </p:spPr>
      </p:pic>
      <p:sp>
        <p:nvSpPr>
          <p:cNvPr id="32" name="Oval 31">
            <a:extLst>
              <a:ext uri="{FF2B5EF4-FFF2-40B4-BE49-F238E27FC236}">
                <a16:creationId xmlns:a16="http://schemas.microsoft.com/office/drawing/2014/main" xmlns=""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xmlns="" id="{F93FB145-1A5C-4E95-9B3B-8E68F7B901C6}"/>
              </a:ext>
            </a:extLst>
          </p:cNvPr>
          <p:cNvSpPr/>
          <p:nvPr/>
        </p:nvSpPr>
        <p:spPr>
          <a:xfrm>
            <a:off x="1816075" y="2158300"/>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cxnSp>
        <p:nvCxnSpPr>
          <p:cNvPr id="24" name="Straight Arrow Connector 23">
            <a:extLst>
              <a:ext uri="{FF2B5EF4-FFF2-40B4-BE49-F238E27FC236}">
                <a16:creationId xmlns:a16="http://schemas.microsoft.com/office/drawing/2014/main" xmlns="" id="{A1215AA7-93DB-4CB0-8DDE-0783A5732CF8}"/>
              </a:ext>
            </a:extLst>
          </p:cNvPr>
          <p:cNvCxnSpPr>
            <a:cxnSpLocks/>
          </p:cNvCxnSpPr>
          <p:nvPr/>
        </p:nvCxnSpPr>
        <p:spPr>
          <a:xfrm flipH="1" flipV="1">
            <a:off x="2293034" y="2827606"/>
            <a:ext cx="667789" cy="82926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2B4A1503-4CA3-4975-A6C2-478BBEF9E0B5}"/>
              </a:ext>
            </a:extLst>
          </p:cNvPr>
          <p:cNvCxnSpPr>
            <a:cxnSpLocks/>
          </p:cNvCxnSpPr>
          <p:nvPr/>
        </p:nvCxnSpPr>
        <p:spPr>
          <a:xfrm flipV="1">
            <a:off x="2960821" y="3632222"/>
            <a:ext cx="753050" cy="2464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6" name="Arrow: Curved Left 25">
            <a:extLst>
              <a:ext uri="{FF2B5EF4-FFF2-40B4-BE49-F238E27FC236}">
                <a16:creationId xmlns:a16="http://schemas.microsoft.com/office/drawing/2014/main" xmlns="" id="{53C8A5D7-E425-4779-8930-42067F0BE24A}"/>
              </a:ext>
            </a:extLst>
          </p:cNvPr>
          <p:cNvSpPr/>
          <p:nvPr/>
        </p:nvSpPr>
        <p:spPr>
          <a:xfrm rot="2636488" flipH="1">
            <a:off x="2110557" y="2480196"/>
            <a:ext cx="151723" cy="2062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Left 26">
            <a:extLst>
              <a:ext uri="{FF2B5EF4-FFF2-40B4-BE49-F238E27FC236}">
                <a16:creationId xmlns:a16="http://schemas.microsoft.com/office/drawing/2014/main" xmlns="" id="{B7A1E5DA-EB22-4864-9534-5F92EA8C05DE}"/>
              </a:ext>
            </a:extLst>
          </p:cNvPr>
          <p:cNvSpPr/>
          <p:nvPr/>
        </p:nvSpPr>
        <p:spPr>
          <a:xfrm rot="15228837" flipV="1">
            <a:off x="2411328" y="2034723"/>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Speech Bubble: Rectangle with Corners Rounded 28">
            <a:extLst>
              <a:ext uri="{FF2B5EF4-FFF2-40B4-BE49-F238E27FC236}">
                <a16:creationId xmlns:a16="http://schemas.microsoft.com/office/drawing/2014/main" xmlns="" id="{BEBDE180-D370-45BE-A16F-CE0D701A2C0B}"/>
              </a:ext>
            </a:extLst>
          </p:cNvPr>
          <p:cNvSpPr/>
          <p:nvPr/>
        </p:nvSpPr>
        <p:spPr>
          <a:xfrm>
            <a:off x="5094380" y="3246539"/>
            <a:ext cx="272014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br>
              <a:rPr lang="en-GB" dirty="0">
                <a:solidFill>
                  <a:schemeClr val="tx1"/>
                </a:solidFill>
              </a:rPr>
            </a:br>
            <a:r>
              <a:rPr lang="en-GB" dirty="0">
                <a:solidFill>
                  <a:schemeClr val="tx1"/>
                </a:solidFill>
              </a:rPr>
              <a:t>on the clock?</a:t>
            </a:r>
          </a:p>
        </p:txBody>
      </p:sp>
      <p:sp>
        <p:nvSpPr>
          <p:cNvPr id="15" name="Rectangle 14">
            <a:extLst>
              <a:ext uri="{FF2B5EF4-FFF2-40B4-BE49-F238E27FC236}">
                <a16:creationId xmlns:a16="http://schemas.microsoft.com/office/drawing/2014/main" xmlns="" id="{6AA01851-42F8-4046-8382-71AC32732ADF}"/>
              </a:ext>
            </a:extLst>
          </p:cNvPr>
          <p:cNvSpPr/>
          <p:nvPr/>
        </p:nvSpPr>
        <p:spPr>
          <a:xfrm>
            <a:off x="1308440" y="5620366"/>
            <a:ext cx="3320141" cy="369332"/>
          </a:xfrm>
          <a:prstGeom prst="rect">
            <a:avLst/>
          </a:prstGeom>
        </p:spPr>
        <p:txBody>
          <a:bodyPr wrap="square">
            <a:spAutoFit/>
          </a:bodyPr>
          <a:lstStyle/>
          <a:p>
            <a:pPr algn="ctr"/>
            <a:r>
              <a:rPr lang="en-GB" b="1" dirty="0"/>
              <a:t>It is 19 minutes to the hour.</a:t>
            </a:r>
          </a:p>
        </p:txBody>
      </p:sp>
      <p:sp>
        <p:nvSpPr>
          <p:cNvPr id="16" name="Speech Bubble: Rectangle with Corners Rounded 28">
            <a:extLst>
              <a:ext uri="{FF2B5EF4-FFF2-40B4-BE49-F238E27FC236}">
                <a16:creationId xmlns:a16="http://schemas.microsoft.com/office/drawing/2014/main" xmlns="" id="{76878AAE-612A-4252-B363-0CBAA9870EE0}"/>
              </a:ext>
            </a:extLst>
          </p:cNvPr>
          <p:cNvSpPr/>
          <p:nvPr/>
        </p:nvSpPr>
        <p:spPr>
          <a:xfrm>
            <a:off x="4675452" y="2389464"/>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one minute before the 11. Count in 5s to the 11 and then count on in 1s to the minute hand. How many minutes have you counted?</a:t>
            </a:r>
          </a:p>
        </p:txBody>
      </p:sp>
      <p:sp>
        <p:nvSpPr>
          <p:cNvPr id="17" name="Rectangle 16">
            <a:extLst>
              <a:ext uri="{FF2B5EF4-FFF2-40B4-BE49-F238E27FC236}">
                <a16:creationId xmlns:a16="http://schemas.microsoft.com/office/drawing/2014/main" xmlns="" id="{7266B487-714B-4D9C-9EA5-1EB14DCE8EA2}"/>
              </a:ext>
            </a:extLst>
          </p:cNvPr>
          <p:cNvSpPr/>
          <p:nvPr/>
        </p:nvSpPr>
        <p:spPr>
          <a:xfrm>
            <a:off x="2420924" y="5267511"/>
            <a:ext cx="1095172" cy="369332"/>
          </a:xfrm>
          <a:prstGeom prst="rect">
            <a:avLst/>
          </a:prstGeom>
        </p:spPr>
        <p:txBody>
          <a:bodyPr wrap="none">
            <a:spAutoFit/>
          </a:bodyPr>
          <a:lstStyle/>
          <a:p>
            <a:pPr algn="ctr"/>
            <a:r>
              <a:rPr lang="en-GB" b="1" dirty="0"/>
              <a:t>5 + 1 = 6</a:t>
            </a:r>
          </a:p>
        </p:txBody>
      </p:sp>
    </p:spTree>
    <p:extLst>
      <p:ext uri="{BB962C8B-B14F-4D97-AF65-F5344CB8AC3E}">
        <p14:creationId xmlns:p14="http://schemas.microsoft.com/office/powerpoint/2010/main" val="216713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6" grpId="0" animBg="1"/>
      <p:bldP spid="27" grpId="0" animBg="1"/>
      <p:bldP spid="14" grpId="0" animBg="1"/>
      <p:bldP spid="14" grpId="1" animBg="1"/>
      <p:bldP spid="15" grpId="0"/>
      <p:bldP spid="16"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xmlns=""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xmlns="" id="{02DCE77F-54CC-48BA-93F2-D063DBBC23C6}"/>
              </a:ext>
            </a:extLst>
          </p:cNvPr>
          <p:cNvSpPr/>
          <p:nvPr/>
        </p:nvSpPr>
        <p:spPr>
          <a:xfrm>
            <a:off x="1677330" y="5545672"/>
            <a:ext cx="1846757" cy="408623"/>
          </a:xfrm>
          <a:prstGeom prst="roundRect">
            <a:avLst/>
          </a:prstGeom>
          <a:solidFill>
            <a:srgbClr val="D1C4DE"/>
          </a:solidFill>
          <a:ln w="19050">
            <a:solidFill>
              <a:srgbClr val="4A3582"/>
            </a:solidFill>
          </a:ln>
        </p:spPr>
        <p:txBody>
          <a:bodyPr wrap="none">
            <a:spAutoFit/>
          </a:bodyPr>
          <a:lstStyle/>
          <a:p>
            <a:pPr algn="ctr"/>
            <a:r>
              <a:rPr lang="en-GB" b="1" dirty="0"/>
              <a:t>23 minutes to 4</a:t>
            </a:r>
          </a:p>
        </p:txBody>
      </p:sp>
      <p:pic>
        <p:nvPicPr>
          <p:cNvPr id="11" name="Picture 10">
            <a:extLst>
              <a:ext uri="{FF2B5EF4-FFF2-40B4-BE49-F238E27FC236}">
                <a16:creationId xmlns:a16="http://schemas.microsoft.com/office/drawing/2014/main" xmlns=""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xmlns=""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xmlns="" id="{6C63B89F-BCF5-4CF5-BF6C-AAE2A9D22D0F}"/>
              </a:ext>
            </a:extLst>
          </p:cNvPr>
          <p:cNvSpPr/>
          <p:nvPr/>
        </p:nvSpPr>
        <p:spPr>
          <a:xfrm>
            <a:off x="5593475" y="5545672"/>
            <a:ext cx="1897412" cy="408623"/>
          </a:xfrm>
          <a:prstGeom prst="roundRect">
            <a:avLst/>
          </a:prstGeom>
          <a:solidFill>
            <a:srgbClr val="D1C4DE"/>
          </a:solidFill>
          <a:ln w="19050">
            <a:solidFill>
              <a:srgbClr val="4A3582"/>
            </a:solidFill>
          </a:ln>
        </p:spPr>
        <p:txBody>
          <a:bodyPr wrap="none">
            <a:spAutoFit/>
          </a:bodyPr>
          <a:lstStyle/>
          <a:p>
            <a:pPr algn="ctr"/>
            <a:r>
              <a:rPr lang="en-GB" b="1" dirty="0"/>
              <a:t>17 minutes to 12</a:t>
            </a:r>
          </a:p>
        </p:txBody>
      </p:sp>
      <p:sp>
        <p:nvSpPr>
          <p:cNvPr id="49" name="Oval 48">
            <a:extLst>
              <a:ext uri="{FF2B5EF4-FFF2-40B4-BE49-F238E27FC236}">
                <a16:creationId xmlns:a16="http://schemas.microsoft.com/office/drawing/2014/main" xmlns="" id="{F93FB145-1A5C-4E95-9B3B-8E68F7B901C6}"/>
              </a:ext>
            </a:extLst>
          </p:cNvPr>
          <p:cNvSpPr/>
          <p:nvPr/>
        </p:nvSpPr>
        <p:spPr>
          <a:xfrm>
            <a:off x="1745386" y="2403923"/>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50" name="Group 49">
            <a:extLst>
              <a:ext uri="{FF2B5EF4-FFF2-40B4-BE49-F238E27FC236}">
                <a16:creationId xmlns:a16="http://schemas.microsoft.com/office/drawing/2014/main" xmlns="" id="{C51C4131-FDD5-4353-8B6D-90A05420EAF6}"/>
              </a:ext>
            </a:extLst>
          </p:cNvPr>
          <p:cNvGrpSpPr/>
          <p:nvPr/>
        </p:nvGrpSpPr>
        <p:grpSpPr>
          <a:xfrm>
            <a:off x="1112439" y="2925266"/>
            <a:ext cx="365805" cy="307777"/>
            <a:chOff x="5645213" y="3153483"/>
            <a:chExt cx="365805" cy="307777"/>
          </a:xfrm>
        </p:grpSpPr>
        <p:sp>
          <p:nvSpPr>
            <p:cNvPr id="51" name="Oval 50">
              <a:extLst>
                <a:ext uri="{FF2B5EF4-FFF2-40B4-BE49-F238E27FC236}">
                  <a16:creationId xmlns:a16="http://schemas.microsoft.com/office/drawing/2014/main" xmlns="" id="{4711DF60-1CF2-40EA-B71B-11317D326AB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xmlns="" id="{47752378-70B3-44AB-AAE0-2C50925400FB}"/>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57" name="Group 56">
            <a:extLst>
              <a:ext uri="{FF2B5EF4-FFF2-40B4-BE49-F238E27FC236}">
                <a16:creationId xmlns:a16="http://schemas.microsoft.com/office/drawing/2014/main" xmlns="" id="{3073FD0E-38BF-4121-A33A-AA44BABB7C8A}"/>
              </a:ext>
            </a:extLst>
          </p:cNvPr>
          <p:cNvGrpSpPr/>
          <p:nvPr/>
        </p:nvGrpSpPr>
        <p:grpSpPr>
          <a:xfrm>
            <a:off x="930042" y="3671301"/>
            <a:ext cx="348173" cy="307777"/>
            <a:chOff x="5654029" y="3153483"/>
            <a:chExt cx="348173" cy="307777"/>
          </a:xfrm>
        </p:grpSpPr>
        <p:sp>
          <p:nvSpPr>
            <p:cNvPr id="58" name="Oval 57">
              <a:extLst>
                <a:ext uri="{FF2B5EF4-FFF2-40B4-BE49-F238E27FC236}">
                  <a16:creationId xmlns:a16="http://schemas.microsoft.com/office/drawing/2014/main" xmlns="" id="{85944F06-CB90-4CEB-B26D-EC4FDDAA8E0C}"/>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xmlns="" id="{FE6C6E6D-1175-4E2C-A0CC-BAAA3FB03071}"/>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60" name="Group 59">
            <a:extLst>
              <a:ext uri="{FF2B5EF4-FFF2-40B4-BE49-F238E27FC236}">
                <a16:creationId xmlns:a16="http://schemas.microsoft.com/office/drawing/2014/main" xmlns="" id="{CE978987-20E6-4BB4-AE95-6918D4876D53}"/>
              </a:ext>
            </a:extLst>
          </p:cNvPr>
          <p:cNvGrpSpPr/>
          <p:nvPr/>
        </p:nvGrpSpPr>
        <p:grpSpPr>
          <a:xfrm>
            <a:off x="1114239" y="4417336"/>
            <a:ext cx="391454" cy="307777"/>
            <a:chOff x="5646296" y="3153483"/>
            <a:chExt cx="391454" cy="307777"/>
          </a:xfrm>
        </p:grpSpPr>
        <p:sp>
          <p:nvSpPr>
            <p:cNvPr id="61" name="Oval 60">
              <a:extLst>
                <a:ext uri="{FF2B5EF4-FFF2-40B4-BE49-F238E27FC236}">
                  <a16:creationId xmlns:a16="http://schemas.microsoft.com/office/drawing/2014/main" xmlns="" id="{EA0E9A93-93D9-445A-95A2-AF79A03DA528}"/>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extLst>
                <a:ext uri="{FF2B5EF4-FFF2-40B4-BE49-F238E27FC236}">
                  <a16:creationId xmlns:a16="http://schemas.microsoft.com/office/drawing/2014/main" xmlns="" id="{E78BAD11-476D-4660-9688-2D3421A90FFA}"/>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63" name="Group 62">
            <a:extLst>
              <a:ext uri="{FF2B5EF4-FFF2-40B4-BE49-F238E27FC236}">
                <a16:creationId xmlns:a16="http://schemas.microsoft.com/office/drawing/2014/main" xmlns="" id="{44660527-BB11-4CA3-995D-BD3B6812EB92}"/>
              </a:ext>
            </a:extLst>
          </p:cNvPr>
          <p:cNvGrpSpPr/>
          <p:nvPr/>
        </p:nvGrpSpPr>
        <p:grpSpPr>
          <a:xfrm>
            <a:off x="1672322" y="4996520"/>
            <a:ext cx="373821" cy="307777"/>
            <a:chOff x="5655113" y="3153483"/>
            <a:chExt cx="373821" cy="307777"/>
          </a:xfrm>
        </p:grpSpPr>
        <p:sp>
          <p:nvSpPr>
            <p:cNvPr id="64" name="Oval 63">
              <a:extLst>
                <a:ext uri="{FF2B5EF4-FFF2-40B4-BE49-F238E27FC236}">
                  <a16:creationId xmlns:a16="http://schemas.microsoft.com/office/drawing/2014/main" xmlns="" id="{BC7EED5B-440C-42FE-95E5-DDF74CFCD4FD}"/>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xmlns="" id="{1F0D3B12-77CC-4C57-9871-78907A7C279F}"/>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sp>
        <p:nvSpPr>
          <p:cNvPr id="66" name="Oval 65">
            <a:extLst>
              <a:ext uri="{FF2B5EF4-FFF2-40B4-BE49-F238E27FC236}">
                <a16:creationId xmlns:a16="http://schemas.microsoft.com/office/drawing/2014/main" xmlns="" id="{F93FB145-1A5C-4E95-9B3B-8E68F7B901C6}"/>
              </a:ext>
            </a:extLst>
          </p:cNvPr>
          <p:cNvSpPr/>
          <p:nvPr/>
        </p:nvSpPr>
        <p:spPr>
          <a:xfrm>
            <a:off x="5628258" y="2426125"/>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67" name="Group 66">
            <a:extLst>
              <a:ext uri="{FF2B5EF4-FFF2-40B4-BE49-F238E27FC236}">
                <a16:creationId xmlns:a16="http://schemas.microsoft.com/office/drawing/2014/main" xmlns="" id="{C51C4131-FDD5-4353-8B6D-90A05420EAF6}"/>
              </a:ext>
            </a:extLst>
          </p:cNvPr>
          <p:cNvGrpSpPr/>
          <p:nvPr/>
        </p:nvGrpSpPr>
        <p:grpSpPr>
          <a:xfrm>
            <a:off x="4995311" y="2947468"/>
            <a:ext cx="365805" cy="307777"/>
            <a:chOff x="5645213" y="3153483"/>
            <a:chExt cx="365805" cy="307777"/>
          </a:xfrm>
        </p:grpSpPr>
        <p:sp>
          <p:nvSpPr>
            <p:cNvPr id="68" name="Oval 67">
              <a:extLst>
                <a:ext uri="{FF2B5EF4-FFF2-40B4-BE49-F238E27FC236}">
                  <a16:creationId xmlns:a16="http://schemas.microsoft.com/office/drawing/2014/main" xmlns="" id="{4711DF60-1CF2-40EA-B71B-11317D326AB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68">
              <a:extLst>
                <a:ext uri="{FF2B5EF4-FFF2-40B4-BE49-F238E27FC236}">
                  <a16:creationId xmlns:a16="http://schemas.microsoft.com/office/drawing/2014/main" xmlns="" id="{47752378-70B3-44AB-AAE0-2C50925400FB}"/>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70" name="Group 69">
            <a:extLst>
              <a:ext uri="{FF2B5EF4-FFF2-40B4-BE49-F238E27FC236}">
                <a16:creationId xmlns:a16="http://schemas.microsoft.com/office/drawing/2014/main" xmlns="" id="{3073FD0E-38BF-4121-A33A-AA44BABB7C8A}"/>
              </a:ext>
            </a:extLst>
          </p:cNvPr>
          <p:cNvGrpSpPr/>
          <p:nvPr/>
        </p:nvGrpSpPr>
        <p:grpSpPr>
          <a:xfrm>
            <a:off x="4812914" y="3693503"/>
            <a:ext cx="348173" cy="307777"/>
            <a:chOff x="5654029" y="3153483"/>
            <a:chExt cx="348173" cy="307777"/>
          </a:xfrm>
        </p:grpSpPr>
        <p:sp>
          <p:nvSpPr>
            <p:cNvPr id="71" name="Oval 70">
              <a:extLst>
                <a:ext uri="{FF2B5EF4-FFF2-40B4-BE49-F238E27FC236}">
                  <a16:creationId xmlns:a16="http://schemas.microsoft.com/office/drawing/2014/main" xmlns="" id="{85944F06-CB90-4CEB-B26D-EC4FDDAA8E0C}"/>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Rectangle 71">
              <a:extLst>
                <a:ext uri="{FF2B5EF4-FFF2-40B4-BE49-F238E27FC236}">
                  <a16:creationId xmlns:a16="http://schemas.microsoft.com/office/drawing/2014/main" xmlns="" id="{FE6C6E6D-1175-4E2C-A0CC-BAAA3FB03071}"/>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73" name="Group 72">
            <a:extLst>
              <a:ext uri="{FF2B5EF4-FFF2-40B4-BE49-F238E27FC236}">
                <a16:creationId xmlns:a16="http://schemas.microsoft.com/office/drawing/2014/main" xmlns="" id="{CE978987-20E6-4BB4-AE95-6918D4876D53}"/>
              </a:ext>
            </a:extLst>
          </p:cNvPr>
          <p:cNvGrpSpPr/>
          <p:nvPr/>
        </p:nvGrpSpPr>
        <p:grpSpPr>
          <a:xfrm>
            <a:off x="4997111" y="4439538"/>
            <a:ext cx="391454" cy="307777"/>
            <a:chOff x="5646296" y="3153483"/>
            <a:chExt cx="391454" cy="307777"/>
          </a:xfrm>
        </p:grpSpPr>
        <p:sp>
          <p:nvSpPr>
            <p:cNvPr id="74" name="Oval 73">
              <a:extLst>
                <a:ext uri="{FF2B5EF4-FFF2-40B4-BE49-F238E27FC236}">
                  <a16:creationId xmlns:a16="http://schemas.microsoft.com/office/drawing/2014/main" xmlns="" id="{EA0E9A93-93D9-445A-95A2-AF79A03DA528}"/>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74">
              <a:extLst>
                <a:ext uri="{FF2B5EF4-FFF2-40B4-BE49-F238E27FC236}">
                  <a16:creationId xmlns:a16="http://schemas.microsoft.com/office/drawing/2014/main" xmlns="" id="{E78BAD11-476D-4660-9688-2D3421A90FFA}"/>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76" name="Group 75">
            <a:extLst>
              <a:ext uri="{FF2B5EF4-FFF2-40B4-BE49-F238E27FC236}">
                <a16:creationId xmlns:a16="http://schemas.microsoft.com/office/drawing/2014/main" xmlns="" id="{44660527-BB11-4CA3-995D-BD3B6812EB92}"/>
              </a:ext>
            </a:extLst>
          </p:cNvPr>
          <p:cNvGrpSpPr/>
          <p:nvPr/>
        </p:nvGrpSpPr>
        <p:grpSpPr>
          <a:xfrm>
            <a:off x="5555194" y="5018722"/>
            <a:ext cx="373821" cy="307777"/>
            <a:chOff x="5655113" y="3153483"/>
            <a:chExt cx="373821" cy="307777"/>
          </a:xfrm>
        </p:grpSpPr>
        <p:sp>
          <p:nvSpPr>
            <p:cNvPr id="77" name="Oval 76">
              <a:extLst>
                <a:ext uri="{FF2B5EF4-FFF2-40B4-BE49-F238E27FC236}">
                  <a16:creationId xmlns:a16="http://schemas.microsoft.com/office/drawing/2014/main" xmlns="" id="{BC7EED5B-440C-42FE-95E5-DDF74CFCD4FD}"/>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Rectangle 77">
              <a:extLst>
                <a:ext uri="{FF2B5EF4-FFF2-40B4-BE49-F238E27FC236}">
                  <a16:creationId xmlns:a16="http://schemas.microsoft.com/office/drawing/2014/main" xmlns="" id="{1F0D3B12-77CC-4C57-9871-78907A7C279F}"/>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cxnSp>
        <p:nvCxnSpPr>
          <p:cNvPr id="79" name="Straight Arrow Connector 78">
            <a:extLst>
              <a:ext uri="{FF2B5EF4-FFF2-40B4-BE49-F238E27FC236}">
                <a16:creationId xmlns:a16="http://schemas.microsoft.com/office/drawing/2014/main" xmlns="" id="{A1215AA7-93DB-4CB0-8DDE-0783A5732CF8}"/>
              </a:ext>
            </a:extLst>
          </p:cNvPr>
          <p:cNvCxnSpPr>
            <a:cxnSpLocks/>
          </p:cNvCxnSpPr>
          <p:nvPr/>
        </p:nvCxnSpPr>
        <p:spPr>
          <a:xfrm>
            <a:off x="2647190" y="3797544"/>
            <a:ext cx="722022" cy="29615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xmlns="" id="{2B4A1503-4CA3-4975-A6C2-478BBEF9E0B5}"/>
              </a:ext>
            </a:extLst>
          </p:cNvPr>
          <p:cNvCxnSpPr>
            <a:cxnSpLocks/>
          </p:cNvCxnSpPr>
          <p:nvPr/>
        </p:nvCxnSpPr>
        <p:spPr>
          <a:xfrm flipH="1">
            <a:off x="1892105" y="3797544"/>
            <a:ext cx="755086" cy="83776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xmlns="" id="{0DDB82E2-F7E0-445F-9096-60034DF59977}"/>
              </a:ext>
            </a:extLst>
          </p:cNvPr>
          <p:cNvCxnSpPr>
            <a:cxnSpLocks/>
          </p:cNvCxnSpPr>
          <p:nvPr/>
        </p:nvCxnSpPr>
        <p:spPr>
          <a:xfrm flipH="1" flipV="1">
            <a:off x="6407834" y="3087858"/>
            <a:ext cx="151552" cy="70968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xmlns="" id="{6CB1882E-BF42-4ECA-A6A1-D67082D299DF}"/>
              </a:ext>
            </a:extLst>
          </p:cNvPr>
          <p:cNvCxnSpPr>
            <a:cxnSpLocks/>
          </p:cNvCxnSpPr>
          <p:nvPr/>
        </p:nvCxnSpPr>
        <p:spPr>
          <a:xfrm flipH="1">
            <a:off x="5481076" y="3804579"/>
            <a:ext cx="1078311" cy="23988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9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childTnLst>
                                </p:cTn>
                              </p:par>
                              <p:par>
                                <p:cTn id="16" presetID="10" presetClass="entr" presetSubtype="0"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500"/>
                                        <p:tgtEl>
                                          <p:spTgt spid="8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par>
                          <p:cTn id="47" fill="hold">
                            <p:stCondLst>
                              <p:cond delay="4000"/>
                            </p:stCondLst>
                            <p:childTnLst>
                              <p:par>
                                <p:cTn id="48" presetID="10" presetClass="entr" presetSubtype="0" fill="hold" nodeType="after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500"/>
                                        <p:tgtEl>
                                          <p:spTgt spid="70"/>
                                        </p:tgtEl>
                                      </p:cBhvr>
                                    </p:animEffect>
                                  </p:childTnLst>
                                </p:cTn>
                              </p:par>
                            </p:childTnLst>
                          </p:cTn>
                        </p:par>
                        <p:par>
                          <p:cTn id="51" fill="hold">
                            <p:stCondLst>
                              <p:cond delay="4500"/>
                            </p:stCondLst>
                            <p:childTnLst>
                              <p:par>
                                <p:cTn id="52" presetID="10" presetClass="entr" presetSubtype="0" fill="hold" nodeType="after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fade">
                                      <p:cBhvr>
                                        <p:cTn id="54" dur="500"/>
                                        <p:tgtEl>
                                          <p:spTgt spid="73"/>
                                        </p:tgtEl>
                                      </p:cBhvr>
                                    </p:animEffect>
                                  </p:childTnLst>
                                </p:cTn>
                              </p:par>
                            </p:childTnLst>
                          </p:cTn>
                        </p:par>
                        <p:par>
                          <p:cTn id="55" fill="hold">
                            <p:stCondLst>
                              <p:cond delay="5000"/>
                            </p:stCondLst>
                            <p:childTnLst>
                              <p:par>
                                <p:cTn id="56" presetID="10" presetClass="entr" presetSubtype="0" fill="hold"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49" grpId="0" animBg="1"/>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xmlns=""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xmlns="" id="{02DCE77F-54CC-48BA-93F2-D063DBBC23C6}"/>
              </a:ext>
            </a:extLst>
          </p:cNvPr>
          <p:cNvSpPr/>
          <p:nvPr/>
        </p:nvSpPr>
        <p:spPr>
          <a:xfrm>
            <a:off x="1738608" y="5545672"/>
            <a:ext cx="1724206" cy="408623"/>
          </a:xfrm>
          <a:prstGeom prst="roundRect">
            <a:avLst/>
          </a:prstGeom>
          <a:solidFill>
            <a:srgbClr val="D1C4DE"/>
          </a:solidFill>
          <a:ln w="19050">
            <a:solidFill>
              <a:srgbClr val="4A3582"/>
            </a:solidFill>
          </a:ln>
        </p:spPr>
        <p:txBody>
          <a:bodyPr wrap="none">
            <a:spAutoFit/>
          </a:bodyPr>
          <a:lstStyle/>
          <a:p>
            <a:pPr algn="ctr"/>
            <a:r>
              <a:rPr lang="en-GB" b="1" dirty="0"/>
              <a:t>9 minutes to 6</a:t>
            </a:r>
          </a:p>
        </p:txBody>
      </p:sp>
      <p:pic>
        <p:nvPicPr>
          <p:cNvPr id="11" name="Picture 10">
            <a:extLst>
              <a:ext uri="{FF2B5EF4-FFF2-40B4-BE49-F238E27FC236}">
                <a16:creationId xmlns:a16="http://schemas.microsoft.com/office/drawing/2014/main" xmlns=""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xmlns=""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xmlns="" id="{6C63B89F-BCF5-4CF5-BF6C-AAE2A9D22D0F}"/>
              </a:ext>
            </a:extLst>
          </p:cNvPr>
          <p:cNvSpPr/>
          <p:nvPr/>
        </p:nvSpPr>
        <p:spPr>
          <a:xfrm>
            <a:off x="5631877" y="5545672"/>
            <a:ext cx="1820613" cy="408623"/>
          </a:xfrm>
          <a:prstGeom prst="roundRect">
            <a:avLst/>
          </a:prstGeom>
          <a:solidFill>
            <a:srgbClr val="D1C4DE"/>
          </a:solidFill>
          <a:ln w="19050">
            <a:solidFill>
              <a:srgbClr val="4A3582"/>
            </a:solidFill>
          </a:ln>
        </p:spPr>
        <p:txBody>
          <a:bodyPr wrap="none">
            <a:spAutoFit/>
          </a:bodyPr>
          <a:lstStyle/>
          <a:p>
            <a:pPr algn="ctr"/>
            <a:r>
              <a:rPr lang="en-GB" b="1" dirty="0"/>
              <a:t>19 minutes to 9</a:t>
            </a:r>
          </a:p>
        </p:txBody>
      </p:sp>
      <p:cxnSp>
        <p:nvCxnSpPr>
          <p:cNvPr id="41" name="Straight Arrow Connector 40">
            <a:extLst>
              <a:ext uri="{FF2B5EF4-FFF2-40B4-BE49-F238E27FC236}">
                <a16:creationId xmlns:a16="http://schemas.microsoft.com/office/drawing/2014/main" xmlns="" id="{A1215AA7-93DB-4CB0-8DDE-0783A5732CF8}"/>
              </a:ext>
            </a:extLst>
          </p:cNvPr>
          <p:cNvCxnSpPr>
            <a:cxnSpLocks/>
          </p:cNvCxnSpPr>
          <p:nvPr/>
        </p:nvCxnSpPr>
        <p:spPr>
          <a:xfrm>
            <a:off x="2647190" y="3797544"/>
            <a:ext cx="0" cy="73928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2B4A1503-4CA3-4975-A6C2-478BBEF9E0B5}"/>
              </a:ext>
            </a:extLst>
          </p:cNvPr>
          <p:cNvCxnSpPr>
            <a:cxnSpLocks/>
          </p:cNvCxnSpPr>
          <p:nvPr/>
        </p:nvCxnSpPr>
        <p:spPr>
          <a:xfrm flipH="1" flipV="1">
            <a:off x="1688123" y="3193366"/>
            <a:ext cx="959068" cy="60417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0DDB82E2-F7E0-445F-9096-60034DF59977}"/>
              </a:ext>
            </a:extLst>
          </p:cNvPr>
          <p:cNvCxnSpPr>
            <a:cxnSpLocks/>
          </p:cNvCxnSpPr>
          <p:nvPr/>
        </p:nvCxnSpPr>
        <p:spPr>
          <a:xfrm flipH="1">
            <a:off x="5899182" y="3819391"/>
            <a:ext cx="613712" cy="68339"/>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xmlns="" id="{6CB1882E-BF42-4ECA-A6A1-D67082D299DF}"/>
              </a:ext>
            </a:extLst>
          </p:cNvPr>
          <p:cNvCxnSpPr>
            <a:cxnSpLocks/>
          </p:cNvCxnSpPr>
          <p:nvPr/>
        </p:nvCxnSpPr>
        <p:spPr>
          <a:xfrm flipH="1">
            <a:off x="5558368" y="3804579"/>
            <a:ext cx="1001020" cy="46496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3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xmlns=""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xmlns="" id="{02DCE77F-54CC-48BA-93F2-D063DBBC23C6}"/>
              </a:ext>
            </a:extLst>
          </p:cNvPr>
          <p:cNvSpPr/>
          <p:nvPr/>
        </p:nvSpPr>
        <p:spPr>
          <a:xfrm>
            <a:off x="1641389" y="5545672"/>
            <a:ext cx="1918654" cy="408623"/>
          </a:xfrm>
          <a:prstGeom prst="roundRect">
            <a:avLst/>
          </a:prstGeom>
          <a:solidFill>
            <a:srgbClr val="D1C4DE"/>
          </a:solidFill>
          <a:ln w="19050">
            <a:solidFill>
              <a:srgbClr val="4A3582"/>
            </a:solidFill>
          </a:ln>
        </p:spPr>
        <p:txBody>
          <a:bodyPr wrap="none">
            <a:spAutoFit/>
          </a:bodyPr>
          <a:lstStyle/>
          <a:p>
            <a:pPr algn="ctr"/>
            <a:r>
              <a:rPr lang="en-GB" b="1" dirty="0"/>
              <a:t>28 minutes to 11</a:t>
            </a:r>
          </a:p>
        </p:txBody>
      </p:sp>
      <p:pic>
        <p:nvPicPr>
          <p:cNvPr id="11" name="Picture 10">
            <a:extLst>
              <a:ext uri="{FF2B5EF4-FFF2-40B4-BE49-F238E27FC236}">
                <a16:creationId xmlns:a16="http://schemas.microsoft.com/office/drawing/2014/main" xmlns=""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xmlns=""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xmlns="" id="{6C63B89F-BCF5-4CF5-BF6C-AAE2A9D22D0F}"/>
              </a:ext>
            </a:extLst>
          </p:cNvPr>
          <p:cNvSpPr/>
          <p:nvPr/>
        </p:nvSpPr>
        <p:spPr>
          <a:xfrm>
            <a:off x="5746261" y="5545672"/>
            <a:ext cx="1591852" cy="408623"/>
          </a:xfrm>
          <a:prstGeom prst="roundRect">
            <a:avLst/>
          </a:prstGeom>
          <a:solidFill>
            <a:srgbClr val="D1C4DE"/>
          </a:solidFill>
          <a:ln w="19050">
            <a:solidFill>
              <a:srgbClr val="4A3582"/>
            </a:solidFill>
          </a:ln>
        </p:spPr>
        <p:txBody>
          <a:bodyPr wrap="none">
            <a:spAutoFit/>
          </a:bodyPr>
          <a:lstStyle/>
          <a:p>
            <a:pPr algn="ctr"/>
            <a:r>
              <a:rPr lang="en-GB" b="1" dirty="0"/>
              <a:t>1 minute to 4</a:t>
            </a:r>
          </a:p>
        </p:txBody>
      </p:sp>
      <p:cxnSp>
        <p:nvCxnSpPr>
          <p:cNvPr id="45" name="Straight Arrow Connector 44">
            <a:extLst>
              <a:ext uri="{FF2B5EF4-FFF2-40B4-BE49-F238E27FC236}">
                <a16:creationId xmlns:a16="http://schemas.microsoft.com/office/drawing/2014/main" xmlns="" id="{A1215AA7-93DB-4CB0-8DDE-0783A5732CF8}"/>
              </a:ext>
            </a:extLst>
          </p:cNvPr>
          <p:cNvCxnSpPr>
            <a:cxnSpLocks/>
          </p:cNvCxnSpPr>
          <p:nvPr/>
        </p:nvCxnSpPr>
        <p:spPr>
          <a:xfrm flipH="1" flipV="1">
            <a:off x="2215662" y="3334043"/>
            <a:ext cx="431528" cy="46350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2B4A1503-4CA3-4975-A6C2-478BBEF9E0B5}"/>
              </a:ext>
            </a:extLst>
          </p:cNvPr>
          <p:cNvCxnSpPr>
            <a:cxnSpLocks/>
          </p:cNvCxnSpPr>
          <p:nvPr/>
        </p:nvCxnSpPr>
        <p:spPr>
          <a:xfrm flipH="1">
            <a:off x="2398542" y="3797544"/>
            <a:ext cx="248649" cy="110996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0DDB82E2-F7E0-445F-9096-60034DF59977}"/>
              </a:ext>
            </a:extLst>
          </p:cNvPr>
          <p:cNvCxnSpPr>
            <a:cxnSpLocks/>
          </p:cNvCxnSpPr>
          <p:nvPr/>
        </p:nvCxnSpPr>
        <p:spPr>
          <a:xfrm>
            <a:off x="6537608" y="3811153"/>
            <a:ext cx="675697" cy="37981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6CB1882E-BF42-4ECA-A6A1-D67082D299DF}"/>
              </a:ext>
            </a:extLst>
          </p:cNvPr>
          <p:cNvCxnSpPr>
            <a:cxnSpLocks/>
          </p:cNvCxnSpPr>
          <p:nvPr/>
        </p:nvCxnSpPr>
        <p:spPr>
          <a:xfrm flipH="1" flipV="1">
            <a:off x="6407834" y="2758157"/>
            <a:ext cx="151554" cy="104642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73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xmlns=""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xmlns="" id="{02DCE77F-54CC-48BA-93F2-D063DBBC23C6}"/>
              </a:ext>
            </a:extLst>
          </p:cNvPr>
          <p:cNvSpPr/>
          <p:nvPr/>
        </p:nvSpPr>
        <p:spPr>
          <a:xfrm>
            <a:off x="1694497" y="2385480"/>
            <a:ext cx="1812444" cy="408623"/>
          </a:xfrm>
          <a:prstGeom prst="roundRect">
            <a:avLst/>
          </a:prstGeom>
          <a:solidFill>
            <a:srgbClr val="D1C4DE"/>
          </a:solidFill>
          <a:ln w="19050">
            <a:solidFill>
              <a:srgbClr val="4A3582"/>
            </a:solidFill>
          </a:ln>
        </p:spPr>
        <p:txBody>
          <a:bodyPr wrap="none">
            <a:spAutoFit/>
          </a:bodyPr>
          <a:lstStyle/>
          <a:p>
            <a:pPr algn="ctr"/>
            <a:r>
              <a:rPr lang="en-GB" b="1" dirty="0"/>
              <a:t>13 minutes to 9</a:t>
            </a:r>
          </a:p>
        </p:txBody>
      </p:sp>
      <p:pic>
        <p:nvPicPr>
          <p:cNvPr id="11" name="Picture 10">
            <a:extLst>
              <a:ext uri="{FF2B5EF4-FFF2-40B4-BE49-F238E27FC236}">
                <a16:creationId xmlns:a16="http://schemas.microsoft.com/office/drawing/2014/main" xmlns=""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xmlns=""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xmlns="" id="{6C63B89F-BCF5-4CF5-BF6C-AAE2A9D22D0F}"/>
              </a:ext>
            </a:extLst>
          </p:cNvPr>
          <p:cNvSpPr/>
          <p:nvPr/>
        </p:nvSpPr>
        <p:spPr>
          <a:xfrm>
            <a:off x="5604105" y="2385480"/>
            <a:ext cx="1876169" cy="408623"/>
          </a:xfrm>
          <a:prstGeom prst="roundRect">
            <a:avLst/>
          </a:prstGeom>
          <a:solidFill>
            <a:srgbClr val="D1C4DE"/>
          </a:solidFill>
          <a:ln w="19050">
            <a:solidFill>
              <a:srgbClr val="4A3582"/>
            </a:solidFill>
          </a:ln>
        </p:spPr>
        <p:txBody>
          <a:bodyPr wrap="none">
            <a:spAutoFit/>
          </a:bodyPr>
          <a:lstStyle/>
          <a:p>
            <a:pPr algn="ctr"/>
            <a:r>
              <a:rPr lang="en-GB" b="1" dirty="0"/>
              <a:t>21 minutes to 11</a:t>
            </a:r>
          </a:p>
        </p:txBody>
      </p:sp>
      <p:cxnSp>
        <p:nvCxnSpPr>
          <p:cNvPr id="16" name="Straight Arrow Connector 15">
            <a:extLst>
              <a:ext uri="{FF2B5EF4-FFF2-40B4-BE49-F238E27FC236}">
                <a16:creationId xmlns:a16="http://schemas.microsoft.com/office/drawing/2014/main" xmlns="" id="{A1215AA7-93DB-4CB0-8DDE-0783A5732CF8}"/>
              </a:ext>
            </a:extLst>
          </p:cNvPr>
          <p:cNvCxnSpPr>
            <a:cxnSpLocks/>
          </p:cNvCxnSpPr>
          <p:nvPr/>
        </p:nvCxnSpPr>
        <p:spPr>
          <a:xfrm flipH="1" flipV="1">
            <a:off x="1547446" y="4171071"/>
            <a:ext cx="1106778" cy="20571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2B4A1503-4CA3-4975-A6C2-478BBEF9E0B5}"/>
              </a:ext>
            </a:extLst>
          </p:cNvPr>
          <p:cNvCxnSpPr>
            <a:cxnSpLocks/>
          </p:cNvCxnSpPr>
          <p:nvPr/>
        </p:nvCxnSpPr>
        <p:spPr>
          <a:xfrm flipH="1">
            <a:off x="1990578" y="4376782"/>
            <a:ext cx="656615" cy="542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0DDB82E2-F7E0-445F-9096-60034DF59977}"/>
              </a:ext>
            </a:extLst>
          </p:cNvPr>
          <p:cNvCxnSpPr>
            <a:cxnSpLocks/>
          </p:cNvCxnSpPr>
          <p:nvPr/>
        </p:nvCxnSpPr>
        <p:spPr>
          <a:xfrm flipH="1">
            <a:off x="5667908" y="4369750"/>
            <a:ext cx="870376" cy="62922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6CB1882E-BF42-4ECA-A6A1-D67082D299DF}"/>
              </a:ext>
            </a:extLst>
          </p:cNvPr>
          <p:cNvCxnSpPr>
            <a:cxnSpLocks/>
          </p:cNvCxnSpPr>
          <p:nvPr/>
        </p:nvCxnSpPr>
        <p:spPr>
          <a:xfrm flipH="1" flipV="1">
            <a:off x="6239022" y="3770142"/>
            <a:ext cx="320369" cy="59257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85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tell the time to minute intervals.</a:t>
            </a:r>
          </a:p>
        </p:txBody>
      </p:sp>
      <p:sp>
        <p:nvSpPr>
          <p:cNvPr id="19463" name="Content Placeholder 15"/>
          <p:cNvSpPr txBox="1">
            <a:spLocks/>
          </p:cNvSpPr>
          <p:nvPr/>
        </p:nvSpPr>
        <p:spPr bwMode="auto">
          <a:xfrm>
            <a:off x="628650" y="3467099"/>
            <a:ext cx="7886700" cy="25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Aft>
                <a:spcPct val="0"/>
              </a:spcAft>
            </a:pPr>
            <a:r>
              <a:rPr lang="en-GB" altLang="en-US" dirty="0"/>
              <a:t>I can count single minutes in a clockwise direction to read a clock showing minute intervals past the hour.</a:t>
            </a:r>
          </a:p>
          <a:p>
            <a:pPr fontAlgn="base">
              <a:lnSpc>
                <a:spcPct val="100000"/>
              </a:lnSpc>
              <a:spcAft>
                <a:spcPct val="0"/>
              </a:spcAft>
            </a:pPr>
            <a:r>
              <a:rPr lang="en-GB" altLang="en-US" dirty="0"/>
              <a:t>I can count single minutes in an anti-clockwise direction to read a clock showing minute intervals to the hour.</a:t>
            </a:r>
          </a:p>
          <a:p>
            <a:pPr fontAlgn="base">
              <a:lnSpc>
                <a:spcPct val="100000"/>
              </a:lnSpc>
              <a:spcAft>
                <a:spcPct val="0"/>
              </a:spcAft>
            </a:pPr>
            <a:r>
              <a:rPr lang="en-GB" altLang="en-US" dirty="0"/>
              <a:t>I can set time on a clock showing minute intervals past the hour.</a:t>
            </a:r>
          </a:p>
          <a:p>
            <a:pPr fontAlgn="base">
              <a:lnSpc>
                <a:spcPct val="100000"/>
              </a:lnSpc>
              <a:spcAft>
                <a:spcPct val="0"/>
              </a:spcAft>
            </a:pPr>
            <a:r>
              <a:rPr lang="en-GB" altLang="en-US" dirty="0"/>
              <a:t>I can set time on a clock showing minute intervals to the hour.</a:t>
            </a:r>
          </a:p>
        </p:txBody>
      </p:sp>
    </p:spTree>
    <p:extLst>
      <p:ext uri="{BB962C8B-B14F-4D97-AF65-F5344CB8AC3E}">
        <p14:creationId xmlns:p14="http://schemas.microsoft.com/office/powerpoint/2010/main" val="3409170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xmlns=""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xmlns="" id="{02DCE77F-54CC-48BA-93F2-D063DBBC23C6}"/>
              </a:ext>
            </a:extLst>
          </p:cNvPr>
          <p:cNvSpPr/>
          <p:nvPr/>
        </p:nvSpPr>
        <p:spPr>
          <a:xfrm>
            <a:off x="1735352" y="2385480"/>
            <a:ext cx="1730742" cy="408623"/>
          </a:xfrm>
          <a:prstGeom prst="roundRect">
            <a:avLst/>
          </a:prstGeom>
          <a:solidFill>
            <a:srgbClr val="D1C4DE"/>
          </a:solidFill>
          <a:ln w="19050">
            <a:solidFill>
              <a:srgbClr val="4A3582"/>
            </a:solidFill>
          </a:ln>
        </p:spPr>
        <p:txBody>
          <a:bodyPr wrap="none">
            <a:spAutoFit/>
          </a:bodyPr>
          <a:lstStyle/>
          <a:p>
            <a:pPr algn="ctr"/>
            <a:r>
              <a:rPr lang="en-GB" b="1" dirty="0"/>
              <a:t>4 minutes to 6</a:t>
            </a:r>
          </a:p>
        </p:txBody>
      </p:sp>
      <p:pic>
        <p:nvPicPr>
          <p:cNvPr id="11" name="Picture 10">
            <a:extLst>
              <a:ext uri="{FF2B5EF4-FFF2-40B4-BE49-F238E27FC236}">
                <a16:creationId xmlns:a16="http://schemas.microsoft.com/office/drawing/2014/main" xmlns=""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xmlns=""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xmlns="" id="{6C63B89F-BCF5-4CF5-BF6C-AAE2A9D22D0F}"/>
              </a:ext>
            </a:extLst>
          </p:cNvPr>
          <p:cNvSpPr/>
          <p:nvPr/>
        </p:nvSpPr>
        <p:spPr>
          <a:xfrm>
            <a:off x="5613912" y="2385480"/>
            <a:ext cx="1856561" cy="408623"/>
          </a:xfrm>
          <a:prstGeom prst="roundRect">
            <a:avLst/>
          </a:prstGeom>
          <a:solidFill>
            <a:srgbClr val="D1C4DE"/>
          </a:solidFill>
          <a:ln w="19050">
            <a:solidFill>
              <a:srgbClr val="4A3582"/>
            </a:solidFill>
          </a:ln>
        </p:spPr>
        <p:txBody>
          <a:bodyPr wrap="none">
            <a:spAutoFit/>
          </a:bodyPr>
          <a:lstStyle/>
          <a:p>
            <a:pPr algn="ctr"/>
            <a:r>
              <a:rPr lang="en-GB" b="1" dirty="0"/>
              <a:t>26 minutes to 8</a:t>
            </a:r>
          </a:p>
        </p:txBody>
      </p:sp>
      <p:cxnSp>
        <p:nvCxnSpPr>
          <p:cNvPr id="21" name="Straight Arrow Connector 20">
            <a:extLst>
              <a:ext uri="{FF2B5EF4-FFF2-40B4-BE49-F238E27FC236}">
                <a16:creationId xmlns:a16="http://schemas.microsoft.com/office/drawing/2014/main" xmlns="" id="{A1215AA7-93DB-4CB0-8DDE-0783A5732CF8}"/>
              </a:ext>
            </a:extLst>
          </p:cNvPr>
          <p:cNvCxnSpPr>
            <a:cxnSpLocks/>
          </p:cNvCxnSpPr>
          <p:nvPr/>
        </p:nvCxnSpPr>
        <p:spPr>
          <a:xfrm flipH="1" flipV="1">
            <a:off x="2194560" y="3404382"/>
            <a:ext cx="459664" cy="97240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2B4A1503-4CA3-4975-A6C2-478BBEF9E0B5}"/>
              </a:ext>
            </a:extLst>
          </p:cNvPr>
          <p:cNvCxnSpPr>
            <a:cxnSpLocks/>
          </p:cNvCxnSpPr>
          <p:nvPr/>
        </p:nvCxnSpPr>
        <p:spPr>
          <a:xfrm>
            <a:off x="2647194" y="4376782"/>
            <a:ext cx="46488" cy="68055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0DDB82E2-F7E0-445F-9096-60034DF59977}"/>
              </a:ext>
            </a:extLst>
          </p:cNvPr>
          <p:cNvCxnSpPr>
            <a:cxnSpLocks/>
          </p:cNvCxnSpPr>
          <p:nvPr/>
        </p:nvCxnSpPr>
        <p:spPr>
          <a:xfrm flipH="1">
            <a:off x="6112412" y="4369750"/>
            <a:ext cx="425872" cy="101114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6CB1882E-BF42-4ECA-A6A1-D67082D299DF}"/>
              </a:ext>
            </a:extLst>
          </p:cNvPr>
          <p:cNvCxnSpPr>
            <a:cxnSpLocks/>
          </p:cNvCxnSpPr>
          <p:nvPr/>
        </p:nvCxnSpPr>
        <p:spPr>
          <a:xfrm flipH="1">
            <a:off x="5957668" y="4362716"/>
            <a:ext cx="601724" cy="39216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57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xmlns=""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xmlns="" id="{02DCE77F-54CC-48BA-93F2-D063DBBC23C6}"/>
              </a:ext>
            </a:extLst>
          </p:cNvPr>
          <p:cNvSpPr/>
          <p:nvPr/>
        </p:nvSpPr>
        <p:spPr>
          <a:xfrm>
            <a:off x="1693687" y="2385480"/>
            <a:ext cx="1814077" cy="408623"/>
          </a:xfrm>
          <a:prstGeom prst="roundRect">
            <a:avLst/>
          </a:prstGeom>
          <a:solidFill>
            <a:srgbClr val="D1C4DE"/>
          </a:solidFill>
          <a:ln w="19050">
            <a:solidFill>
              <a:srgbClr val="4A3582"/>
            </a:solidFill>
          </a:ln>
        </p:spPr>
        <p:txBody>
          <a:bodyPr wrap="none">
            <a:spAutoFit/>
          </a:bodyPr>
          <a:lstStyle/>
          <a:p>
            <a:pPr algn="ctr"/>
            <a:r>
              <a:rPr lang="en-GB" b="1" dirty="0"/>
              <a:t>19 minutes to 2</a:t>
            </a:r>
          </a:p>
        </p:txBody>
      </p:sp>
      <p:pic>
        <p:nvPicPr>
          <p:cNvPr id="11" name="Picture 10">
            <a:extLst>
              <a:ext uri="{FF2B5EF4-FFF2-40B4-BE49-F238E27FC236}">
                <a16:creationId xmlns:a16="http://schemas.microsoft.com/office/drawing/2014/main" xmlns=""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xmlns=""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xmlns="" id="{6C63B89F-BCF5-4CF5-BF6C-AAE2A9D22D0F}"/>
              </a:ext>
            </a:extLst>
          </p:cNvPr>
          <p:cNvSpPr/>
          <p:nvPr/>
        </p:nvSpPr>
        <p:spPr>
          <a:xfrm>
            <a:off x="5631072" y="2385480"/>
            <a:ext cx="1822247" cy="408623"/>
          </a:xfrm>
          <a:prstGeom prst="roundRect">
            <a:avLst/>
          </a:prstGeom>
          <a:solidFill>
            <a:srgbClr val="D1C4DE"/>
          </a:solidFill>
          <a:ln w="19050">
            <a:solidFill>
              <a:srgbClr val="4A3582"/>
            </a:solidFill>
          </a:ln>
        </p:spPr>
        <p:txBody>
          <a:bodyPr wrap="none">
            <a:spAutoFit/>
          </a:bodyPr>
          <a:lstStyle/>
          <a:p>
            <a:pPr algn="ctr"/>
            <a:r>
              <a:rPr lang="en-GB" b="1" dirty="0"/>
              <a:t>12 minutes to 8</a:t>
            </a:r>
          </a:p>
        </p:txBody>
      </p:sp>
      <p:cxnSp>
        <p:nvCxnSpPr>
          <p:cNvPr id="16" name="Straight Arrow Connector 15">
            <a:extLst>
              <a:ext uri="{FF2B5EF4-FFF2-40B4-BE49-F238E27FC236}">
                <a16:creationId xmlns:a16="http://schemas.microsoft.com/office/drawing/2014/main" xmlns="" id="{A1215AA7-93DB-4CB0-8DDE-0783A5732CF8}"/>
              </a:ext>
            </a:extLst>
          </p:cNvPr>
          <p:cNvCxnSpPr>
            <a:cxnSpLocks/>
          </p:cNvCxnSpPr>
          <p:nvPr/>
        </p:nvCxnSpPr>
        <p:spPr>
          <a:xfrm flipH="1">
            <a:off x="1596683" y="4376784"/>
            <a:ext cx="1057542" cy="4765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2B4A1503-4CA3-4975-A6C2-478BBEF9E0B5}"/>
              </a:ext>
            </a:extLst>
          </p:cNvPr>
          <p:cNvCxnSpPr>
            <a:cxnSpLocks/>
          </p:cNvCxnSpPr>
          <p:nvPr/>
        </p:nvCxnSpPr>
        <p:spPr>
          <a:xfrm flipV="1">
            <a:off x="2647194" y="4044462"/>
            <a:ext cx="581341" cy="33232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0DDB82E2-F7E0-445F-9096-60034DF59977}"/>
              </a:ext>
            </a:extLst>
          </p:cNvPr>
          <p:cNvCxnSpPr>
            <a:cxnSpLocks/>
          </p:cNvCxnSpPr>
          <p:nvPr/>
        </p:nvCxnSpPr>
        <p:spPr>
          <a:xfrm flipH="1" flipV="1">
            <a:off x="5495842" y="4027986"/>
            <a:ext cx="1033528" cy="34009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6CB1882E-BF42-4ECA-A6A1-D67082D299DF}"/>
              </a:ext>
            </a:extLst>
          </p:cNvPr>
          <p:cNvCxnSpPr>
            <a:cxnSpLocks/>
          </p:cNvCxnSpPr>
          <p:nvPr/>
        </p:nvCxnSpPr>
        <p:spPr>
          <a:xfrm flipH="1">
            <a:off x="5971735" y="4362716"/>
            <a:ext cx="587657" cy="328859"/>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46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545492"/>
            <a:ext cx="7632700" cy="35478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366" y="2659909"/>
            <a:ext cx="2620468" cy="2005914"/>
          </a:xfrm>
          <a:prstGeom prst="rect">
            <a:avLst/>
          </a:prstGeom>
        </p:spPr>
      </p:pic>
      <p:sp>
        <p:nvSpPr>
          <p:cNvPr id="8" name="Rectangle 7"/>
          <p:cNvSpPr/>
          <p:nvPr/>
        </p:nvSpPr>
        <p:spPr>
          <a:xfrm>
            <a:off x="2862424" y="697112"/>
            <a:ext cx="3419205" cy="1107996"/>
          </a:xfrm>
          <a:prstGeom prst="rect">
            <a:avLst/>
          </a:prstGeom>
        </p:spPr>
        <p:txBody>
          <a:bodyPr wrap="none" lIns="0" tIns="0" rIns="0" bIns="0">
            <a:spAutoFit/>
          </a:bodyPr>
          <a:lstStyle/>
          <a:p>
            <a:pPr algn="ctr"/>
            <a:r>
              <a:rPr lang="en-GB" altLang="en-US" sz="3600" dirty="0">
                <a:latin typeface="+mj-lt"/>
              </a:rPr>
              <a:t>Telling the Time</a:t>
            </a:r>
          </a:p>
          <a:p>
            <a:pPr algn="ctr"/>
            <a:r>
              <a:rPr lang="en-GB" altLang="en-US" sz="3600" dirty="0">
                <a:latin typeface="+mj-lt"/>
              </a:rPr>
              <a:t>Minute Intervals</a:t>
            </a:r>
            <a:endParaRPr lang="en-GB" sz="3600" dirty="0">
              <a:latin typeface="+mj-lt"/>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5650" y="2865254"/>
            <a:ext cx="3105372" cy="32210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8772" y="2659909"/>
            <a:ext cx="2271302" cy="321279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44850">
            <a:off x="3674060" y="2785466"/>
            <a:ext cx="2271302" cy="3212793"/>
          </a:xfrm>
          <a:prstGeom prst="rect">
            <a:avLst/>
          </a:prstGeom>
          <a:effectLst>
            <a:outerShdw blurRad="63500" sx="102000" sy="102000" algn="ctr" rotWithShape="0">
              <a:prstClr val="black">
                <a:alpha val="40000"/>
              </a:prstClr>
            </a:outerShdw>
          </a:effectLst>
        </p:spPr>
      </p:pic>
      <p:sp>
        <p:nvSpPr>
          <p:cNvPr id="10" name="Rectangle 9"/>
          <p:cNvSpPr/>
          <p:nvPr/>
        </p:nvSpPr>
        <p:spPr>
          <a:xfrm>
            <a:off x="755650" y="1783861"/>
            <a:ext cx="7632700" cy="699404"/>
          </a:xfrm>
          <a:prstGeom prst="rect">
            <a:avLst/>
          </a:prstGeom>
        </p:spPr>
        <p:txBody>
          <a:bodyPr wrap="square" lIns="0" tIns="72000" rIns="0" bIns="72000">
            <a:spAutoFit/>
          </a:bodyPr>
          <a:lstStyle/>
          <a:p>
            <a:pPr algn="ctr"/>
            <a:r>
              <a:rPr lang="en-GB" dirty="0"/>
              <a:t>Use your fabulous skills of telling the time to complete the </a:t>
            </a:r>
            <a:r>
              <a:rPr lang="en-GB" b="1" dirty="0"/>
              <a:t>Telling the Time Minute Intervals Activity Sheet</a:t>
            </a:r>
            <a:r>
              <a:rPr lang="en-GB" dirty="0"/>
              <a:t>.</a:t>
            </a:r>
          </a:p>
        </p:txBody>
      </p:sp>
    </p:spTree>
    <p:extLst>
      <p:ext uri="{BB962C8B-B14F-4D97-AF65-F5344CB8AC3E}">
        <p14:creationId xmlns:p14="http://schemas.microsoft.com/office/powerpoint/2010/main" val="1608744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422405"/>
          </a:xfrm>
          <a:prstGeom prst="rect">
            <a:avLst/>
          </a:prstGeom>
        </p:spPr>
        <p:txBody>
          <a:bodyPr wrap="square" lIns="0" tIns="72000" rIns="0" bIns="72000">
            <a:spAutoFit/>
          </a:bodyPr>
          <a:lstStyle/>
          <a:p>
            <a:pPr algn="ctr"/>
            <a:r>
              <a:rPr lang="en-GB" dirty="0"/>
              <a:t>Set your clock to show the answer to this problem:</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27" name="Picture 26">
            <a:extLst>
              <a:ext uri="{FF2B5EF4-FFF2-40B4-BE49-F238E27FC236}">
                <a16:creationId xmlns:a16="http://schemas.microsoft.com/office/drawing/2014/main" xmlns=""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pic>
        <p:nvPicPr>
          <p:cNvPr id="28" name="Picture 27">
            <a:extLst>
              <a:ext uri="{FF2B5EF4-FFF2-40B4-BE49-F238E27FC236}">
                <a16:creationId xmlns:a16="http://schemas.microsoft.com/office/drawing/2014/main" xmlns="" id="{035DF0B7-4326-40E4-B51B-F31C6BD95D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310040" y="2266530"/>
            <a:ext cx="2482757" cy="3945191"/>
          </a:xfrm>
          <a:prstGeom prst="rect">
            <a:avLst/>
          </a:prstGeom>
        </p:spPr>
      </p:pic>
      <p:pic>
        <p:nvPicPr>
          <p:cNvPr id="45" name="Picture 44">
            <a:extLst>
              <a:ext uri="{FF2B5EF4-FFF2-40B4-BE49-F238E27FC236}">
                <a16:creationId xmlns:a16="http://schemas.microsoft.com/office/drawing/2014/main" xmlns="" id="{C78A4135-B00A-4A14-BFFE-6D2CB4C22A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4269636" y="3674282"/>
            <a:ext cx="1526955" cy="2546964"/>
          </a:xfrm>
          <a:prstGeom prst="rect">
            <a:avLst/>
          </a:prstGeom>
        </p:spPr>
      </p:pic>
      <p:sp>
        <p:nvSpPr>
          <p:cNvPr id="46" name="Speech Bubble: Rectangle with Corners Rounded 27">
            <a:extLst>
              <a:ext uri="{FF2B5EF4-FFF2-40B4-BE49-F238E27FC236}">
                <a16:creationId xmlns:a16="http://schemas.microsoft.com/office/drawing/2014/main" xmlns="" id="{48B5858B-B9AB-40FF-83A4-A64FFAD46B34}"/>
              </a:ext>
            </a:extLst>
          </p:cNvPr>
          <p:cNvSpPr/>
          <p:nvPr/>
        </p:nvSpPr>
        <p:spPr>
          <a:xfrm>
            <a:off x="5729916" y="4023446"/>
            <a:ext cx="2143071" cy="404830"/>
          </a:xfrm>
          <a:prstGeom prst="wedgeRoundRectCallout">
            <a:avLst>
              <a:gd name="adj1" fmla="val -58036"/>
              <a:gd name="adj2" fmla="val 455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18 minutes past 5.</a:t>
            </a:r>
          </a:p>
        </p:txBody>
      </p:sp>
      <p:pic>
        <p:nvPicPr>
          <p:cNvPr id="47" name="Picture 46">
            <a:extLst>
              <a:ext uri="{FF2B5EF4-FFF2-40B4-BE49-F238E27FC236}">
                <a16:creationId xmlns:a16="http://schemas.microsoft.com/office/drawing/2014/main" xmlns="" id="{C578DAC8-4BB3-4B51-A4E4-34EFE2B7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906" y="2088306"/>
            <a:ext cx="3629428" cy="2566425"/>
          </a:xfrm>
          <a:prstGeom prst="rect">
            <a:avLst/>
          </a:prstGeom>
        </p:spPr>
      </p:pic>
      <p:cxnSp>
        <p:nvCxnSpPr>
          <p:cNvPr id="48" name="Straight Arrow Connector 47">
            <a:extLst>
              <a:ext uri="{FF2B5EF4-FFF2-40B4-BE49-F238E27FC236}">
                <a16:creationId xmlns:a16="http://schemas.microsoft.com/office/drawing/2014/main" xmlns="" id="{58CFD843-15A0-41B8-9422-CB0970F0C165}"/>
              </a:ext>
            </a:extLst>
          </p:cNvPr>
          <p:cNvCxnSpPr>
            <a:cxnSpLocks/>
            <a:stCxn id="51" idx="2"/>
          </p:cNvCxnSpPr>
          <p:nvPr/>
        </p:nvCxnSpPr>
        <p:spPr>
          <a:xfrm flipV="1">
            <a:off x="2187727" y="3177980"/>
            <a:ext cx="870580" cy="19353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49" name="Speech Bubble: Rectangle with Corners Rounded 26">
            <a:extLst>
              <a:ext uri="{FF2B5EF4-FFF2-40B4-BE49-F238E27FC236}">
                <a16:creationId xmlns:a16="http://schemas.microsoft.com/office/drawing/2014/main" xmlns="" id="{BBC0D68A-7EE2-47BF-AAA4-4A15A46B4880}"/>
              </a:ext>
            </a:extLst>
          </p:cNvPr>
          <p:cNvSpPr/>
          <p:nvPr/>
        </p:nvSpPr>
        <p:spPr>
          <a:xfrm>
            <a:off x="3619500" y="1925132"/>
            <a:ext cx="2855756"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 is 13 minutes past 5. In five minutes, we need to leave home to go to the park. What time will we leave home?</a:t>
            </a:r>
          </a:p>
        </p:txBody>
      </p:sp>
      <p:cxnSp>
        <p:nvCxnSpPr>
          <p:cNvPr id="50" name="Straight Arrow Connector 49">
            <a:extLst>
              <a:ext uri="{FF2B5EF4-FFF2-40B4-BE49-F238E27FC236}">
                <a16:creationId xmlns:a16="http://schemas.microsoft.com/office/drawing/2014/main" xmlns="" id="{A22A4ED8-1CA2-4420-A7A5-3B897C361F38}"/>
              </a:ext>
            </a:extLst>
          </p:cNvPr>
          <p:cNvCxnSpPr>
            <a:cxnSpLocks/>
            <a:stCxn id="51" idx="3"/>
          </p:cNvCxnSpPr>
          <p:nvPr/>
        </p:nvCxnSpPr>
        <p:spPr>
          <a:xfrm>
            <a:off x="2176484" y="3398659"/>
            <a:ext cx="251001" cy="47801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xmlns=""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a:extLst>
              <a:ext uri="{FF2B5EF4-FFF2-40B4-BE49-F238E27FC236}">
                <a16:creationId xmlns:a16="http://schemas.microsoft.com/office/drawing/2014/main" xmlns="" id="{6A043BF2-6F66-422D-AB70-4C524F056600}"/>
              </a:ext>
            </a:extLst>
          </p:cNvPr>
          <p:cNvGrpSpPr/>
          <p:nvPr/>
        </p:nvGrpSpPr>
        <p:grpSpPr>
          <a:xfrm>
            <a:off x="398953" y="2088305"/>
            <a:ext cx="3629428" cy="2566425"/>
            <a:chOff x="398953" y="2088305"/>
            <a:chExt cx="3629428" cy="2566425"/>
          </a:xfrm>
        </p:grpSpPr>
        <p:pic>
          <p:nvPicPr>
            <p:cNvPr id="53" name="Picture 52">
              <a:extLst>
                <a:ext uri="{FF2B5EF4-FFF2-40B4-BE49-F238E27FC236}">
                  <a16:creationId xmlns:a16="http://schemas.microsoft.com/office/drawing/2014/main" xmlns="" id="{A680C274-A9A2-412E-A4EA-EE2BF349C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cxnSp>
          <p:nvCxnSpPr>
            <p:cNvPr id="54" name="Straight Arrow Connector 53">
              <a:extLst>
                <a:ext uri="{FF2B5EF4-FFF2-40B4-BE49-F238E27FC236}">
                  <a16:creationId xmlns:a16="http://schemas.microsoft.com/office/drawing/2014/main" xmlns="" id="{686FEBCD-A8AC-4ED5-A1B9-02A8EAD5557A}"/>
                </a:ext>
              </a:extLst>
            </p:cNvPr>
            <p:cNvCxnSpPr>
              <a:cxnSpLocks/>
              <a:stCxn id="56" idx="2"/>
            </p:cNvCxnSpPr>
            <p:nvPr/>
          </p:nvCxnSpPr>
          <p:spPr>
            <a:xfrm>
              <a:off x="2191774" y="3371517"/>
              <a:ext cx="811134" cy="25291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xmlns="" id="{6632351B-980F-41FA-A824-1F057683360D}"/>
                </a:ext>
              </a:extLst>
            </p:cNvPr>
            <p:cNvCxnSpPr>
              <a:cxnSpLocks/>
              <a:stCxn id="56" idx="3"/>
            </p:cNvCxnSpPr>
            <p:nvPr/>
          </p:nvCxnSpPr>
          <p:spPr>
            <a:xfrm>
              <a:off x="2180531" y="3398658"/>
              <a:ext cx="251001" cy="47801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xmlns=""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8819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422405"/>
          </a:xfrm>
          <a:prstGeom prst="rect">
            <a:avLst/>
          </a:prstGeom>
        </p:spPr>
        <p:txBody>
          <a:bodyPr wrap="square" lIns="0" tIns="72000" rIns="0" bIns="72000">
            <a:spAutoFit/>
          </a:bodyPr>
          <a:lstStyle/>
          <a:p>
            <a:pPr algn="ctr"/>
            <a:r>
              <a:rPr lang="en-GB" dirty="0"/>
              <a:t>Set your clock to show the answer to this problem:</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18" name="Picture 17">
            <a:extLst>
              <a:ext uri="{FF2B5EF4-FFF2-40B4-BE49-F238E27FC236}">
                <a16:creationId xmlns:a16="http://schemas.microsoft.com/office/drawing/2014/main" xmlns=""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pic>
        <p:nvPicPr>
          <p:cNvPr id="19" name="Picture 18">
            <a:extLst>
              <a:ext uri="{FF2B5EF4-FFF2-40B4-BE49-F238E27FC236}">
                <a16:creationId xmlns:a16="http://schemas.microsoft.com/office/drawing/2014/main" xmlns="" id="{C578DAC8-4BB3-4B51-A4E4-34EFE2B77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06" y="2088306"/>
            <a:ext cx="3629428" cy="2566425"/>
          </a:xfrm>
          <a:prstGeom prst="rect">
            <a:avLst/>
          </a:prstGeom>
        </p:spPr>
      </p:pic>
      <p:cxnSp>
        <p:nvCxnSpPr>
          <p:cNvPr id="20" name="Straight Arrow Connector 19">
            <a:extLst>
              <a:ext uri="{FF2B5EF4-FFF2-40B4-BE49-F238E27FC236}">
                <a16:creationId xmlns:a16="http://schemas.microsoft.com/office/drawing/2014/main" xmlns="" id="{58CFD843-15A0-41B8-9422-CB0970F0C165}"/>
              </a:ext>
            </a:extLst>
          </p:cNvPr>
          <p:cNvCxnSpPr>
            <a:cxnSpLocks/>
            <a:stCxn id="23" idx="7"/>
          </p:cNvCxnSpPr>
          <p:nvPr/>
        </p:nvCxnSpPr>
        <p:spPr>
          <a:xfrm>
            <a:off x="2122201" y="3344376"/>
            <a:ext cx="648159" cy="6790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1" name="Speech Bubble: Rectangle with Corners Rounded 26">
            <a:extLst>
              <a:ext uri="{FF2B5EF4-FFF2-40B4-BE49-F238E27FC236}">
                <a16:creationId xmlns:a16="http://schemas.microsoft.com/office/drawing/2014/main" xmlns="" id="{BBC0D68A-7EE2-47BF-AAA4-4A15A46B4880}"/>
              </a:ext>
            </a:extLst>
          </p:cNvPr>
          <p:cNvSpPr/>
          <p:nvPr/>
        </p:nvSpPr>
        <p:spPr>
          <a:xfrm>
            <a:off x="3525795" y="1925132"/>
            <a:ext cx="2949461"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20 minutes ago, we arrived home. It is now 23 minutes past 10. What time did we arrive home?</a:t>
            </a:r>
          </a:p>
        </p:txBody>
      </p:sp>
      <p:cxnSp>
        <p:nvCxnSpPr>
          <p:cNvPr id="22" name="Straight Arrow Connector 21">
            <a:extLst>
              <a:ext uri="{FF2B5EF4-FFF2-40B4-BE49-F238E27FC236}">
                <a16:creationId xmlns:a16="http://schemas.microsoft.com/office/drawing/2014/main" xmlns="" id="{A22A4ED8-1CA2-4420-A7A5-3B897C361F38}"/>
              </a:ext>
            </a:extLst>
          </p:cNvPr>
          <p:cNvCxnSpPr>
            <a:cxnSpLocks/>
            <a:stCxn id="23" idx="3"/>
          </p:cNvCxnSpPr>
          <p:nvPr/>
        </p:nvCxnSpPr>
        <p:spPr>
          <a:xfrm flipH="1" flipV="1">
            <a:off x="1665838" y="3051018"/>
            <a:ext cx="510646" cy="34764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xmlns=""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xmlns="" id="{6A043BF2-6F66-422D-AB70-4C524F056600}"/>
              </a:ext>
            </a:extLst>
          </p:cNvPr>
          <p:cNvGrpSpPr/>
          <p:nvPr/>
        </p:nvGrpSpPr>
        <p:grpSpPr>
          <a:xfrm>
            <a:off x="398953" y="2088305"/>
            <a:ext cx="3629428" cy="2566425"/>
            <a:chOff x="398953" y="2088305"/>
            <a:chExt cx="3629428" cy="2566425"/>
          </a:xfrm>
        </p:grpSpPr>
        <p:pic>
          <p:nvPicPr>
            <p:cNvPr id="25" name="Picture 24">
              <a:extLst>
                <a:ext uri="{FF2B5EF4-FFF2-40B4-BE49-F238E27FC236}">
                  <a16:creationId xmlns:a16="http://schemas.microsoft.com/office/drawing/2014/main" xmlns="" id="{A680C274-A9A2-412E-A4EA-EE2BF349C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cxnSp>
          <p:nvCxnSpPr>
            <p:cNvPr id="26" name="Straight Arrow Connector 25">
              <a:extLst>
                <a:ext uri="{FF2B5EF4-FFF2-40B4-BE49-F238E27FC236}">
                  <a16:creationId xmlns:a16="http://schemas.microsoft.com/office/drawing/2014/main" xmlns="" id="{686FEBCD-A8AC-4ED5-A1B9-02A8EAD5557A}"/>
                </a:ext>
              </a:extLst>
            </p:cNvPr>
            <p:cNvCxnSpPr>
              <a:cxnSpLocks/>
              <a:stCxn id="30" idx="4"/>
            </p:cNvCxnSpPr>
            <p:nvPr/>
          </p:nvCxnSpPr>
          <p:spPr>
            <a:xfrm flipV="1">
              <a:off x="2153389" y="2553079"/>
              <a:ext cx="278143" cy="85682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6632351B-980F-41FA-A824-1F057683360D}"/>
                </a:ext>
              </a:extLst>
            </p:cNvPr>
            <p:cNvCxnSpPr>
              <a:cxnSpLocks/>
              <a:stCxn id="30" idx="3"/>
            </p:cNvCxnSpPr>
            <p:nvPr/>
          </p:nvCxnSpPr>
          <p:spPr>
            <a:xfrm flipH="1" flipV="1">
              <a:off x="1665838" y="3051018"/>
              <a:ext cx="514693" cy="34764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xmlns=""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1" name="Picture 30">
            <a:extLst>
              <a:ext uri="{FF2B5EF4-FFF2-40B4-BE49-F238E27FC236}">
                <a16:creationId xmlns:a16="http://schemas.microsoft.com/office/drawing/2014/main" xmlns="" id="{85C48C59-F939-43CB-9F20-499A7B48A8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16607" y="3697483"/>
            <a:ext cx="1609262" cy="2513970"/>
          </a:xfrm>
          <a:prstGeom prst="rect">
            <a:avLst/>
          </a:prstGeom>
        </p:spPr>
      </p:pic>
      <p:pic>
        <p:nvPicPr>
          <p:cNvPr id="32" name="Picture 31">
            <a:extLst>
              <a:ext uri="{FF2B5EF4-FFF2-40B4-BE49-F238E27FC236}">
                <a16:creationId xmlns:a16="http://schemas.microsoft.com/office/drawing/2014/main" xmlns="" id="{BCDE1B4D-FCB8-4A5A-ACD0-2AF4126EAD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329947" y="2125977"/>
            <a:ext cx="2203301" cy="4085476"/>
          </a:xfrm>
          <a:prstGeom prst="rect">
            <a:avLst/>
          </a:prstGeom>
        </p:spPr>
      </p:pic>
      <p:sp>
        <p:nvSpPr>
          <p:cNvPr id="33" name="Speech Bubble: Rectangle with Corners Rounded 27">
            <a:extLst>
              <a:ext uri="{FF2B5EF4-FFF2-40B4-BE49-F238E27FC236}">
                <a16:creationId xmlns:a16="http://schemas.microsoft.com/office/drawing/2014/main" xmlns="" id="{48B5858B-B9AB-40FF-83A4-A64FFAD46B34}"/>
              </a:ext>
            </a:extLst>
          </p:cNvPr>
          <p:cNvSpPr/>
          <p:nvPr/>
        </p:nvSpPr>
        <p:spPr>
          <a:xfrm>
            <a:off x="5729916" y="4023446"/>
            <a:ext cx="2143071" cy="404830"/>
          </a:xfrm>
          <a:prstGeom prst="wedgeRoundRectCallout">
            <a:avLst>
              <a:gd name="adj1" fmla="val -58036"/>
              <a:gd name="adj2" fmla="val 455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 minutes past 10.</a:t>
            </a:r>
          </a:p>
        </p:txBody>
      </p:sp>
    </p:spTree>
    <p:extLst>
      <p:ext uri="{BB962C8B-B14F-4D97-AF65-F5344CB8AC3E}">
        <p14:creationId xmlns:p14="http://schemas.microsoft.com/office/powerpoint/2010/main" val="66637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422405"/>
          </a:xfrm>
          <a:prstGeom prst="rect">
            <a:avLst/>
          </a:prstGeom>
        </p:spPr>
        <p:txBody>
          <a:bodyPr wrap="square" lIns="0" tIns="72000" rIns="0" bIns="72000">
            <a:spAutoFit/>
          </a:bodyPr>
          <a:lstStyle/>
          <a:p>
            <a:pPr algn="ctr"/>
            <a:r>
              <a:rPr lang="en-GB" dirty="0"/>
              <a:t>Set your clock to show the answer to this problem:</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40" name="Picture 39">
            <a:extLst>
              <a:ext uri="{FF2B5EF4-FFF2-40B4-BE49-F238E27FC236}">
                <a16:creationId xmlns:a16="http://schemas.microsoft.com/office/drawing/2014/main" xmlns=""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cxnSp>
        <p:nvCxnSpPr>
          <p:cNvPr id="41" name="Straight Arrow Connector 40">
            <a:extLst>
              <a:ext uri="{FF2B5EF4-FFF2-40B4-BE49-F238E27FC236}">
                <a16:creationId xmlns:a16="http://schemas.microsoft.com/office/drawing/2014/main" xmlns="" id="{58CFD843-15A0-41B8-9422-CB0970F0C165}"/>
              </a:ext>
            </a:extLst>
          </p:cNvPr>
          <p:cNvCxnSpPr>
            <a:cxnSpLocks/>
            <a:stCxn id="44" idx="3"/>
          </p:cNvCxnSpPr>
          <p:nvPr/>
        </p:nvCxnSpPr>
        <p:spPr>
          <a:xfrm flipH="1" flipV="1">
            <a:off x="1335677" y="2968534"/>
            <a:ext cx="840807" cy="43012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42" name="Speech Bubble: Rectangle with Corners Rounded 26">
            <a:extLst>
              <a:ext uri="{FF2B5EF4-FFF2-40B4-BE49-F238E27FC236}">
                <a16:creationId xmlns:a16="http://schemas.microsoft.com/office/drawing/2014/main" xmlns="" id="{BBC0D68A-7EE2-47BF-AAA4-4A15A46B4880}"/>
              </a:ext>
            </a:extLst>
          </p:cNvPr>
          <p:cNvSpPr/>
          <p:nvPr/>
        </p:nvSpPr>
        <p:spPr>
          <a:xfrm>
            <a:off x="3619500" y="1925132"/>
            <a:ext cx="2855756"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It’s 11 minutes to 12. My lunch will be ready in 16 minutes. What time will lunch be ready?</a:t>
            </a:r>
          </a:p>
        </p:txBody>
      </p:sp>
      <p:cxnSp>
        <p:nvCxnSpPr>
          <p:cNvPr id="43" name="Straight Arrow Connector 42">
            <a:extLst>
              <a:ext uri="{FF2B5EF4-FFF2-40B4-BE49-F238E27FC236}">
                <a16:creationId xmlns:a16="http://schemas.microsoft.com/office/drawing/2014/main" xmlns="" id="{A22A4ED8-1CA2-4420-A7A5-3B897C361F38}"/>
              </a:ext>
            </a:extLst>
          </p:cNvPr>
          <p:cNvCxnSpPr>
            <a:cxnSpLocks/>
            <a:stCxn id="44" idx="4"/>
          </p:cNvCxnSpPr>
          <p:nvPr/>
        </p:nvCxnSpPr>
        <p:spPr>
          <a:xfrm flipV="1">
            <a:off x="2149342" y="2705100"/>
            <a:ext cx="0" cy="70480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xmlns=""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xmlns="" id="{6A043BF2-6F66-422D-AB70-4C524F056600}"/>
              </a:ext>
            </a:extLst>
          </p:cNvPr>
          <p:cNvGrpSpPr/>
          <p:nvPr/>
        </p:nvGrpSpPr>
        <p:grpSpPr>
          <a:xfrm>
            <a:off x="398953" y="2088305"/>
            <a:ext cx="3629428" cy="2566425"/>
            <a:chOff x="398953" y="2088305"/>
            <a:chExt cx="3629428" cy="2566425"/>
          </a:xfrm>
        </p:grpSpPr>
        <p:pic>
          <p:nvPicPr>
            <p:cNvPr id="46" name="Picture 45">
              <a:extLst>
                <a:ext uri="{FF2B5EF4-FFF2-40B4-BE49-F238E27FC236}">
                  <a16:creationId xmlns:a16="http://schemas.microsoft.com/office/drawing/2014/main" xmlns="" id="{A680C274-A9A2-412E-A4EA-EE2BF349C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sp>
          <p:nvSpPr>
            <p:cNvPr id="49" name="Oval 48">
              <a:extLst>
                <a:ext uri="{FF2B5EF4-FFF2-40B4-BE49-F238E27FC236}">
                  <a16:creationId xmlns:a16="http://schemas.microsoft.com/office/drawing/2014/main" xmlns=""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0" name="Picture 49">
            <a:extLst>
              <a:ext uri="{FF2B5EF4-FFF2-40B4-BE49-F238E27FC236}">
                <a16:creationId xmlns:a16="http://schemas.microsoft.com/office/drawing/2014/main" xmlns="" id="{3317E75A-95C2-43DC-9037-36FBCDB67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01399" y="2242054"/>
            <a:ext cx="2965537" cy="3969398"/>
          </a:xfrm>
          <a:prstGeom prst="rect">
            <a:avLst/>
          </a:prstGeom>
        </p:spPr>
      </p:pic>
      <p:sp>
        <p:nvSpPr>
          <p:cNvPr id="51" name="Speech Bubble: Rectangle with Corners Rounded 27">
            <a:extLst>
              <a:ext uri="{FF2B5EF4-FFF2-40B4-BE49-F238E27FC236}">
                <a16:creationId xmlns:a16="http://schemas.microsoft.com/office/drawing/2014/main" xmlns="" id="{48B5858B-B9AB-40FF-83A4-A64FFAD46B34}"/>
              </a:ext>
            </a:extLst>
          </p:cNvPr>
          <p:cNvSpPr/>
          <p:nvPr/>
        </p:nvSpPr>
        <p:spPr>
          <a:xfrm>
            <a:off x="5729916" y="4023446"/>
            <a:ext cx="2143071" cy="404830"/>
          </a:xfrm>
          <a:prstGeom prst="wedgeRoundRectCallout">
            <a:avLst>
              <a:gd name="adj1" fmla="val -58036"/>
              <a:gd name="adj2" fmla="val 455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 minutes past 12.</a:t>
            </a:r>
          </a:p>
        </p:txBody>
      </p:sp>
      <p:pic>
        <p:nvPicPr>
          <p:cNvPr id="52" name="Picture 51">
            <a:extLst>
              <a:ext uri="{FF2B5EF4-FFF2-40B4-BE49-F238E27FC236}">
                <a16:creationId xmlns:a16="http://schemas.microsoft.com/office/drawing/2014/main" xmlns="" id="{A4936C2F-C942-47A3-9A8B-6E88155BAD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06463" y="3452180"/>
            <a:ext cx="1698983" cy="2759272"/>
          </a:xfrm>
          <a:prstGeom prst="rect">
            <a:avLst/>
          </a:prstGeom>
        </p:spPr>
      </p:pic>
      <p:cxnSp>
        <p:nvCxnSpPr>
          <p:cNvPr id="17" name="Straight Arrow Connector 16">
            <a:extLst>
              <a:ext uri="{FF2B5EF4-FFF2-40B4-BE49-F238E27FC236}">
                <a16:creationId xmlns:a16="http://schemas.microsoft.com/office/drawing/2014/main" xmlns="" id="{7CF217F3-E632-401C-9298-3F95508AC10C}"/>
              </a:ext>
            </a:extLst>
          </p:cNvPr>
          <p:cNvCxnSpPr>
            <a:cxnSpLocks/>
          </p:cNvCxnSpPr>
          <p:nvPr/>
        </p:nvCxnSpPr>
        <p:spPr>
          <a:xfrm flipH="1" flipV="1">
            <a:off x="1335677" y="2968534"/>
            <a:ext cx="817862" cy="41635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7200F1BC-66B9-438A-A5AB-57059E37FAB2}"/>
              </a:ext>
            </a:extLst>
          </p:cNvPr>
          <p:cNvCxnSpPr>
            <a:cxnSpLocks/>
          </p:cNvCxnSpPr>
          <p:nvPr/>
        </p:nvCxnSpPr>
        <p:spPr>
          <a:xfrm flipH="1" flipV="1">
            <a:off x="2149341" y="2705100"/>
            <a:ext cx="4048" cy="70480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7858B647-ECC3-45DA-9BBB-38D8CF344ADB}"/>
              </a:ext>
            </a:extLst>
          </p:cNvPr>
          <p:cNvCxnSpPr>
            <a:cxnSpLocks/>
          </p:cNvCxnSpPr>
          <p:nvPr/>
        </p:nvCxnSpPr>
        <p:spPr>
          <a:xfrm flipV="1">
            <a:off x="2145151" y="2574942"/>
            <a:ext cx="446120" cy="82672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ECF0D184-079D-442E-8CC9-86C68AFF6E60}"/>
              </a:ext>
            </a:extLst>
          </p:cNvPr>
          <p:cNvCxnSpPr>
            <a:cxnSpLocks/>
          </p:cNvCxnSpPr>
          <p:nvPr/>
        </p:nvCxnSpPr>
        <p:spPr>
          <a:xfrm flipH="1" flipV="1">
            <a:off x="2157731" y="2688322"/>
            <a:ext cx="4047" cy="70480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85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par>
                          <p:cTn id="21" fill="hold">
                            <p:stCondLst>
                              <p:cond delay="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422405"/>
          </a:xfrm>
          <a:prstGeom prst="rect">
            <a:avLst/>
          </a:prstGeom>
        </p:spPr>
        <p:txBody>
          <a:bodyPr wrap="square" lIns="0" tIns="72000" rIns="0" bIns="72000">
            <a:spAutoFit/>
          </a:bodyPr>
          <a:lstStyle/>
          <a:p>
            <a:pPr algn="ctr"/>
            <a:r>
              <a:rPr lang="en-GB" dirty="0"/>
              <a:t>Set your clock to show the answer to this problem:</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17" name="Picture 16">
            <a:extLst>
              <a:ext uri="{FF2B5EF4-FFF2-40B4-BE49-F238E27FC236}">
                <a16:creationId xmlns:a16="http://schemas.microsoft.com/office/drawing/2014/main" xmlns=""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pic>
        <p:nvPicPr>
          <p:cNvPr id="18" name="Picture 17">
            <a:extLst>
              <a:ext uri="{FF2B5EF4-FFF2-40B4-BE49-F238E27FC236}">
                <a16:creationId xmlns:a16="http://schemas.microsoft.com/office/drawing/2014/main" xmlns="" id="{C578DAC8-4BB3-4B51-A4E4-34EFE2B77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06" y="2088306"/>
            <a:ext cx="3629428" cy="2566425"/>
          </a:xfrm>
          <a:prstGeom prst="rect">
            <a:avLst/>
          </a:prstGeom>
        </p:spPr>
      </p:pic>
      <p:cxnSp>
        <p:nvCxnSpPr>
          <p:cNvPr id="19" name="Straight Arrow Connector 18">
            <a:extLst>
              <a:ext uri="{FF2B5EF4-FFF2-40B4-BE49-F238E27FC236}">
                <a16:creationId xmlns:a16="http://schemas.microsoft.com/office/drawing/2014/main" xmlns="" id="{58CFD843-15A0-41B8-9422-CB0970F0C165}"/>
              </a:ext>
            </a:extLst>
          </p:cNvPr>
          <p:cNvCxnSpPr>
            <a:cxnSpLocks/>
            <a:stCxn id="22" idx="2"/>
          </p:cNvCxnSpPr>
          <p:nvPr/>
        </p:nvCxnSpPr>
        <p:spPr>
          <a:xfrm flipH="1" flipV="1">
            <a:off x="1281497" y="3163692"/>
            <a:ext cx="906230" cy="20782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0" name="Speech Bubble: Rectangle with Corners Rounded 26">
            <a:extLst>
              <a:ext uri="{FF2B5EF4-FFF2-40B4-BE49-F238E27FC236}">
                <a16:creationId xmlns:a16="http://schemas.microsoft.com/office/drawing/2014/main" xmlns="" id="{BBC0D68A-7EE2-47BF-AAA4-4A15A46B4880}"/>
              </a:ext>
            </a:extLst>
          </p:cNvPr>
          <p:cNvSpPr/>
          <p:nvPr/>
        </p:nvSpPr>
        <p:spPr>
          <a:xfrm>
            <a:off x="3619500" y="1925132"/>
            <a:ext cx="2855756"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My watch says it is 13 minutes to 5. The watch is 20 </a:t>
            </a:r>
            <a:r>
              <a:rPr lang="en-GB">
                <a:solidFill>
                  <a:schemeClr val="tx1"/>
                </a:solidFill>
              </a:rPr>
              <a:t>minutes slow. </a:t>
            </a:r>
            <a:r>
              <a:rPr lang="en-GB" dirty="0">
                <a:solidFill>
                  <a:schemeClr val="tx1"/>
                </a:solidFill>
              </a:rPr>
              <a:t>What is the correct time?</a:t>
            </a:r>
          </a:p>
        </p:txBody>
      </p:sp>
      <p:cxnSp>
        <p:nvCxnSpPr>
          <p:cNvPr id="21" name="Straight Arrow Connector 20">
            <a:extLst>
              <a:ext uri="{FF2B5EF4-FFF2-40B4-BE49-F238E27FC236}">
                <a16:creationId xmlns:a16="http://schemas.microsoft.com/office/drawing/2014/main" xmlns="" id="{A22A4ED8-1CA2-4420-A7A5-3B897C361F38}"/>
              </a:ext>
            </a:extLst>
          </p:cNvPr>
          <p:cNvCxnSpPr>
            <a:cxnSpLocks/>
            <a:stCxn id="22" idx="7"/>
          </p:cNvCxnSpPr>
          <p:nvPr/>
        </p:nvCxnSpPr>
        <p:spPr>
          <a:xfrm>
            <a:off x="2122201" y="3344376"/>
            <a:ext cx="318581" cy="48008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xmlns=""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xmlns="" id="{6A043BF2-6F66-422D-AB70-4C524F056600}"/>
              </a:ext>
            </a:extLst>
          </p:cNvPr>
          <p:cNvGrpSpPr/>
          <p:nvPr/>
        </p:nvGrpSpPr>
        <p:grpSpPr>
          <a:xfrm>
            <a:off x="398953" y="2088305"/>
            <a:ext cx="3629428" cy="2566425"/>
            <a:chOff x="398953" y="2088305"/>
            <a:chExt cx="3629428" cy="2566425"/>
          </a:xfrm>
        </p:grpSpPr>
        <p:pic>
          <p:nvPicPr>
            <p:cNvPr id="24" name="Picture 23">
              <a:extLst>
                <a:ext uri="{FF2B5EF4-FFF2-40B4-BE49-F238E27FC236}">
                  <a16:creationId xmlns:a16="http://schemas.microsoft.com/office/drawing/2014/main" xmlns="" id="{A680C274-A9A2-412E-A4EA-EE2BF349C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cxnSp>
          <p:nvCxnSpPr>
            <p:cNvPr id="25" name="Straight Arrow Connector 24">
              <a:extLst>
                <a:ext uri="{FF2B5EF4-FFF2-40B4-BE49-F238E27FC236}">
                  <a16:creationId xmlns:a16="http://schemas.microsoft.com/office/drawing/2014/main" xmlns="" id="{686FEBCD-A8AC-4ED5-A1B9-02A8EAD5557A}"/>
                </a:ext>
              </a:extLst>
            </p:cNvPr>
            <p:cNvCxnSpPr>
              <a:cxnSpLocks/>
              <a:stCxn id="27" idx="5"/>
            </p:cNvCxnSpPr>
            <p:nvPr/>
          </p:nvCxnSpPr>
          <p:spPr>
            <a:xfrm flipV="1">
              <a:off x="2126248" y="2686468"/>
              <a:ext cx="629069" cy="71219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6632351B-980F-41FA-A824-1F057683360D}"/>
                </a:ext>
              </a:extLst>
            </p:cNvPr>
            <p:cNvCxnSpPr>
              <a:cxnSpLocks/>
              <a:stCxn id="27" idx="7"/>
            </p:cNvCxnSpPr>
            <p:nvPr/>
          </p:nvCxnSpPr>
          <p:spPr>
            <a:xfrm>
              <a:off x="2126248" y="3344375"/>
              <a:ext cx="314534" cy="48008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xmlns=""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Picture 27">
            <a:extLst>
              <a:ext uri="{FF2B5EF4-FFF2-40B4-BE49-F238E27FC236}">
                <a16:creationId xmlns:a16="http://schemas.microsoft.com/office/drawing/2014/main" xmlns="" id="{A93373D9-EB1B-4275-91BD-153D33F04E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6314159" y="2654188"/>
            <a:ext cx="2276172" cy="3557264"/>
          </a:xfrm>
          <a:prstGeom prst="rect">
            <a:avLst/>
          </a:prstGeom>
        </p:spPr>
      </p:pic>
      <p:sp>
        <p:nvSpPr>
          <p:cNvPr id="29" name="Speech Bubble: Rectangle with Corners Rounded 27">
            <a:extLst>
              <a:ext uri="{FF2B5EF4-FFF2-40B4-BE49-F238E27FC236}">
                <a16:creationId xmlns:a16="http://schemas.microsoft.com/office/drawing/2014/main" xmlns="" id="{48B5858B-B9AB-40FF-83A4-A64FFAD46B34}"/>
              </a:ext>
            </a:extLst>
          </p:cNvPr>
          <p:cNvSpPr/>
          <p:nvPr/>
        </p:nvSpPr>
        <p:spPr>
          <a:xfrm>
            <a:off x="5524154" y="4037143"/>
            <a:ext cx="2143071" cy="404830"/>
          </a:xfrm>
          <a:prstGeom prst="wedgeRoundRectCallout">
            <a:avLst>
              <a:gd name="adj1" fmla="val -61057"/>
              <a:gd name="adj2" fmla="val 15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7 minutes past 5.</a:t>
            </a:r>
          </a:p>
        </p:txBody>
      </p:sp>
      <p:pic>
        <p:nvPicPr>
          <p:cNvPr id="30" name="Picture 29">
            <a:extLst>
              <a:ext uri="{FF2B5EF4-FFF2-40B4-BE49-F238E27FC236}">
                <a16:creationId xmlns:a16="http://schemas.microsoft.com/office/drawing/2014/main" xmlns="" id="{B22831BF-6DD8-484F-88E2-FF956C6BCC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3642594" y="3398659"/>
            <a:ext cx="2162505" cy="2823000"/>
          </a:xfrm>
          <a:prstGeom prst="rect">
            <a:avLst/>
          </a:prstGeom>
        </p:spPr>
      </p:pic>
    </p:spTree>
    <p:extLst>
      <p:ext uri="{BB962C8B-B14F-4D97-AF65-F5344CB8AC3E}">
        <p14:creationId xmlns:p14="http://schemas.microsoft.com/office/powerpoint/2010/main" val="139160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tell the time to minute intervals.</a:t>
            </a:r>
          </a:p>
        </p:txBody>
      </p:sp>
      <p:sp>
        <p:nvSpPr>
          <p:cNvPr id="19463" name="Content Placeholder 15"/>
          <p:cNvSpPr txBox="1">
            <a:spLocks/>
          </p:cNvSpPr>
          <p:nvPr/>
        </p:nvSpPr>
        <p:spPr bwMode="auto">
          <a:xfrm>
            <a:off x="628650" y="3467099"/>
            <a:ext cx="7886700" cy="25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Aft>
                <a:spcPct val="0"/>
              </a:spcAft>
            </a:pPr>
            <a:r>
              <a:rPr lang="en-GB" altLang="en-US" dirty="0"/>
              <a:t>I can count single minutes in a clockwise direction to read a clock showing minute intervals past the hour.</a:t>
            </a:r>
          </a:p>
          <a:p>
            <a:pPr fontAlgn="base">
              <a:spcAft>
                <a:spcPct val="0"/>
              </a:spcAft>
            </a:pPr>
            <a:r>
              <a:rPr lang="en-GB" altLang="en-US" dirty="0"/>
              <a:t>I can count single minutes in an anti-clockwise direction to read a clock showing minute intervals to the hour.</a:t>
            </a:r>
          </a:p>
          <a:p>
            <a:pPr fontAlgn="base">
              <a:spcAft>
                <a:spcPct val="0"/>
              </a:spcAft>
            </a:pPr>
            <a:r>
              <a:rPr lang="en-GB" altLang="en-US" dirty="0"/>
              <a:t>I can set time on a clock showing minute intervals past the hour.</a:t>
            </a:r>
          </a:p>
          <a:p>
            <a:pPr fontAlgn="base">
              <a:spcAft>
                <a:spcPct val="0"/>
              </a:spcAft>
            </a:pPr>
            <a:r>
              <a:rPr lang="en-GB" altLang="en-US" dirty="0"/>
              <a:t>I can set time on a clock showing minute intervals </a:t>
            </a:r>
            <a:r>
              <a:rPr lang="en-GB" altLang="en-US"/>
              <a:t>to the hour.</a:t>
            </a:r>
            <a:endParaRPr lang="en-GB" alt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3277925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952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pic>
        <p:nvPicPr>
          <p:cNvPr id="23" name="Picture 22">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743200"/>
            <a:ext cx="7632700" cy="3349624"/>
          </a:xfrm>
          <a:prstGeom prst="rect">
            <a:avLst/>
          </a:prstGeom>
        </p:spPr>
      </p:pic>
      <p:pic>
        <p:nvPicPr>
          <p:cNvPr id="24" name="Picture 23">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423" y="3219963"/>
            <a:ext cx="3157627" cy="2232807"/>
          </a:xfrm>
          <a:prstGeom prst="rect">
            <a:avLst/>
          </a:prstGeom>
        </p:spPr>
      </p:pic>
      <p:pic>
        <p:nvPicPr>
          <p:cNvPr id="25" name="Picture 24">
            <a:extLst>
              <a:ext uri="{FF2B5EF4-FFF2-40B4-BE49-F238E27FC236}">
                <a16:creationId xmlns:a16="http://schemas.microsoft.com/office/drawing/2014/main" xmlns="" id="{F334388E-BE01-44CF-9BF1-EC6144BDDD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342384" y="3069136"/>
            <a:ext cx="2585315" cy="3030812"/>
          </a:xfrm>
          <a:prstGeom prst="rect">
            <a:avLst/>
          </a:prstGeom>
        </p:spPr>
      </p:pic>
      <p:pic>
        <p:nvPicPr>
          <p:cNvPr id="26" name="Picture 25">
            <a:extLst>
              <a:ext uri="{FF2B5EF4-FFF2-40B4-BE49-F238E27FC236}">
                <a16:creationId xmlns:a16="http://schemas.microsoft.com/office/drawing/2014/main" xmlns="" id="{411B0606-C3AC-430C-B3BF-10994868E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3027" y="3217417"/>
            <a:ext cx="1237491" cy="2255525"/>
          </a:xfrm>
          <a:prstGeom prst="rect">
            <a:avLst/>
          </a:prstGeom>
        </p:spPr>
      </p:pic>
      <p:sp>
        <p:nvSpPr>
          <p:cNvPr id="27" name="Oval 26">
            <a:extLst>
              <a:ext uri="{FF2B5EF4-FFF2-40B4-BE49-F238E27FC236}">
                <a16:creationId xmlns:a16="http://schemas.microsoft.com/office/drawing/2014/main" xmlns="" id="{C16D46C1-352A-4F75-AE29-2B91DC10262C}"/>
              </a:ext>
            </a:extLst>
          </p:cNvPr>
          <p:cNvSpPr/>
          <p:nvPr/>
        </p:nvSpPr>
        <p:spPr>
          <a:xfrm>
            <a:off x="3756242" y="2907909"/>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cxnSp>
        <p:nvCxnSpPr>
          <p:cNvPr id="28" name="Straight Arrow Connector 27">
            <a:extLst>
              <a:ext uri="{FF2B5EF4-FFF2-40B4-BE49-F238E27FC236}">
                <a16:creationId xmlns:a16="http://schemas.microsoft.com/office/drawing/2014/main" xmlns="" id="{89ED5F1A-37DF-41B2-B125-281C4032E428}"/>
              </a:ext>
            </a:extLst>
          </p:cNvPr>
          <p:cNvCxnSpPr>
            <a:cxnSpLocks/>
          </p:cNvCxnSpPr>
          <p:nvPr/>
        </p:nvCxnSpPr>
        <p:spPr>
          <a:xfrm flipV="1">
            <a:off x="3515900" y="3148798"/>
            <a:ext cx="285735" cy="387932"/>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xmlns="" id="{6C538FD5-5F35-4597-B448-623C0B522F07}"/>
              </a:ext>
            </a:extLst>
          </p:cNvPr>
          <p:cNvGrpSpPr/>
          <p:nvPr/>
        </p:nvGrpSpPr>
        <p:grpSpPr>
          <a:xfrm>
            <a:off x="4243980" y="3353195"/>
            <a:ext cx="365805" cy="307777"/>
            <a:chOff x="5645213" y="3153483"/>
            <a:chExt cx="365805" cy="307777"/>
          </a:xfrm>
        </p:grpSpPr>
        <p:sp>
          <p:nvSpPr>
            <p:cNvPr id="30" name="Oval 29">
              <a:extLst>
                <a:ext uri="{FF2B5EF4-FFF2-40B4-BE49-F238E27FC236}">
                  <a16:creationId xmlns:a16="http://schemas.microsoft.com/office/drawing/2014/main" xmlns=""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xmlns=""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cxnSp>
        <p:nvCxnSpPr>
          <p:cNvPr id="32" name="Straight Arrow Connector 31">
            <a:extLst>
              <a:ext uri="{FF2B5EF4-FFF2-40B4-BE49-F238E27FC236}">
                <a16:creationId xmlns:a16="http://schemas.microsoft.com/office/drawing/2014/main" xmlns="" id="{4B08CD4D-7A08-4828-9870-36801CA3F3F7}"/>
              </a:ext>
            </a:extLst>
          </p:cNvPr>
          <p:cNvCxnSpPr>
            <a:cxnSpLocks/>
          </p:cNvCxnSpPr>
          <p:nvPr/>
        </p:nvCxnSpPr>
        <p:spPr>
          <a:xfrm flipV="1">
            <a:off x="3837416" y="3588884"/>
            <a:ext cx="437684" cy="288968"/>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xmlns="" id="{08819B92-B214-4830-8265-C5D5E72A4BC4}"/>
              </a:ext>
            </a:extLst>
          </p:cNvPr>
          <p:cNvGrpSpPr/>
          <p:nvPr/>
        </p:nvGrpSpPr>
        <p:grpSpPr>
          <a:xfrm>
            <a:off x="4495963" y="4158171"/>
            <a:ext cx="348173" cy="307777"/>
            <a:chOff x="5654029" y="3153483"/>
            <a:chExt cx="348173" cy="307777"/>
          </a:xfrm>
        </p:grpSpPr>
        <p:sp>
          <p:nvSpPr>
            <p:cNvPr id="34" name="Oval 33">
              <a:extLst>
                <a:ext uri="{FF2B5EF4-FFF2-40B4-BE49-F238E27FC236}">
                  <a16:creationId xmlns:a16="http://schemas.microsoft.com/office/drawing/2014/main" xmlns=""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xmlns=""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cxnSp>
        <p:nvCxnSpPr>
          <p:cNvPr id="36" name="Straight Arrow Connector 35">
            <a:extLst>
              <a:ext uri="{FF2B5EF4-FFF2-40B4-BE49-F238E27FC236}">
                <a16:creationId xmlns:a16="http://schemas.microsoft.com/office/drawing/2014/main" xmlns="" id="{91A7BE6F-B22F-4CF0-A4D8-3E05D50D8BDB}"/>
              </a:ext>
            </a:extLst>
          </p:cNvPr>
          <p:cNvCxnSpPr>
            <a:cxnSpLocks/>
          </p:cNvCxnSpPr>
          <p:nvPr/>
        </p:nvCxnSpPr>
        <p:spPr>
          <a:xfrm>
            <a:off x="3944797" y="4312060"/>
            <a:ext cx="550896" cy="0"/>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D67ECA73-4CF7-4EA8-8DF8-E249C4306046}"/>
              </a:ext>
            </a:extLst>
          </p:cNvPr>
          <p:cNvCxnSpPr>
            <a:cxnSpLocks/>
          </p:cNvCxnSpPr>
          <p:nvPr/>
        </p:nvCxnSpPr>
        <p:spPr>
          <a:xfrm>
            <a:off x="3827168" y="4762600"/>
            <a:ext cx="491158" cy="238598"/>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xmlns="" id="{1B204568-0393-4AF9-ADA5-4817D8A773F5}"/>
              </a:ext>
            </a:extLst>
          </p:cNvPr>
          <p:cNvGrpSpPr/>
          <p:nvPr/>
        </p:nvGrpSpPr>
        <p:grpSpPr>
          <a:xfrm>
            <a:off x="4299966" y="4937805"/>
            <a:ext cx="391454" cy="307777"/>
            <a:chOff x="5646296" y="3153483"/>
            <a:chExt cx="391454" cy="307777"/>
          </a:xfrm>
        </p:grpSpPr>
        <p:sp>
          <p:nvSpPr>
            <p:cNvPr id="39" name="Oval 38">
              <a:extLst>
                <a:ext uri="{FF2B5EF4-FFF2-40B4-BE49-F238E27FC236}">
                  <a16:creationId xmlns:a16="http://schemas.microsoft.com/office/drawing/2014/main" xmlns=""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xmlns=""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cxnSp>
        <p:nvCxnSpPr>
          <p:cNvPr id="41" name="Straight Arrow Connector 40">
            <a:extLst>
              <a:ext uri="{FF2B5EF4-FFF2-40B4-BE49-F238E27FC236}">
                <a16:creationId xmlns:a16="http://schemas.microsoft.com/office/drawing/2014/main" xmlns="" id="{CF41911A-410D-48E7-B61F-1245BFD89A0A}"/>
              </a:ext>
            </a:extLst>
          </p:cNvPr>
          <p:cNvCxnSpPr>
            <a:cxnSpLocks/>
          </p:cNvCxnSpPr>
          <p:nvPr/>
        </p:nvCxnSpPr>
        <p:spPr>
          <a:xfrm>
            <a:off x="3513456" y="5086105"/>
            <a:ext cx="236878" cy="455456"/>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xmlns="" id="{FF8177B5-1241-4408-9E60-F11CB351C402}"/>
              </a:ext>
            </a:extLst>
          </p:cNvPr>
          <p:cNvGrpSpPr/>
          <p:nvPr/>
        </p:nvGrpSpPr>
        <p:grpSpPr>
          <a:xfrm>
            <a:off x="3675495" y="5543111"/>
            <a:ext cx="373821" cy="307777"/>
            <a:chOff x="5655113" y="3153483"/>
            <a:chExt cx="373821" cy="307777"/>
          </a:xfrm>
        </p:grpSpPr>
        <p:sp>
          <p:nvSpPr>
            <p:cNvPr id="43" name="Oval 42">
              <a:extLst>
                <a:ext uri="{FF2B5EF4-FFF2-40B4-BE49-F238E27FC236}">
                  <a16:creationId xmlns:a16="http://schemas.microsoft.com/office/drawing/2014/main" xmlns=""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xmlns=""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cxnSp>
        <p:nvCxnSpPr>
          <p:cNvPr id="45" name="Straight Arrow Connector 44">
            <a:extLst>
              <a:ext uri="{FF2B5EF4-FFF2-40B4-BE49-F238E27FC236}">
                <a16:creationId xmlns:a16="http://schemas.microsoft.com/office/drawing/2014/main" xmlns="" id="{3F3DA156-2D1E-4DCB-9E0A-D096E803B99A}"/>
              </a:ext>
            </a:extLst>
          </p:cNvPr>
          <p:cNvCxnSpPr>
            <a:cxnSpLocks/>
          </p:cNvCxnSpPr>
          <p:nvPr/>
        </p:nvCxnSpPr>
        <p:spPr>
          <a:xfrm>
            <a:off x="3059399" y="5214266"/>
            <a:ext cx="0" cy="482733"/>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xmlns="" id="{C12463D2-5F08-4C8A-A50F-BCFC6C8C9CCA}"/>
              </a:ext>
            </a:extLst>
          </p:cNvPr>
          <p:cNvGrpSpPr/>
          <p:nvPr/>
        </p:nvGrpSpPr>
        <p:grpSpPr>
          <a:xfrm>
            <a:off x="2872648" y="5710907"/>
            <a:ext cx="386644" cy="307777"/>
            <a:chOff x="5648701" y="3153483"/>
            <a:chExt cx="386644" cy="307777"/>
          </a:xfrm>
        </p:grpSpPr>
        <p:sp>
          <p:nvSpPr>
            <p:cNvPr id="47" name="Oval 46">
              <a:extLst>
                <a:ext uri="{FF2B5EF4-FFF2-40B4-BE49-F238E27FC236}">
                  <a16:creationId xmlns:a16="http://schemas.microsoft.com/office/drawing/2014/main" xmlns=""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xmlns=""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49" name="Rectangle 48"/>
          <p:cNvSpPr/>
          <p:nvPr/>
        </p:nvSpPr>
        <p:spPr>
          <a:xfrm>
            <a:off x="755650" y="1747162"/>
            <a:ext cx="7632700" cy="976403"/>
          </a:xfrm>
          <a:prstGeom prst="rect">
            <a:avLst/>
          </a:prstGeom>
        </p:spPr>
        <p:txBody>
          <a:bodyPr wrap="square" lIns="0" tIns="72000" rIns="0" bIns="72000">
            <a:spAutoFit/>
          </a:bodyPr>
          <a:lstStyle/>
          <a:p>
            <a:pPr algn="ctr"/>
            <a:r>
              <a:rPr lang="en-GB" dirty="0"/>
              <a:t>To find out five-minute intervals</a:t>
            </a:r>
            <a:r>
              <a:rPr lang="en-GB" b="1" dirty="0"/>
              <a:t> past </a:t>
            </a:r>
            <a:r>
              <a:rPr lang="en-GB" dirty="0"/>
              <a:t>the hour, we count around the clock in a clockwise direction in fives. Between the five-minute intervals, we count single minutes:</a:t>
            </a:r>
          </a:p>
        </p:txBody>
      </p:sp>
    </p:spTree>
    <p:extLst>
      <p:ext uri="{BB962C8B-B14F-4D97-AF65-F5344CB8AC3E}">
        <p14:creationId xmlns:p14="http://schemas.microsoft.com/office/powerpoint/2010/main" val="150354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50" name="Rectangle 49">
            <a:extLst>
              <a:ext uri="{FF2B5EF4-FFF2-40B4-BE49-F238E27FC236}">
                <a16:creationId xmlns:a16="http://schemas.microsoft.com/office/drawing/2014/main" xmlns="" id="{0A566BEE-A7FF-4BF9-B541-F518DD084094}"/>
              </a:ext>
            </a:extLst>
          </p:cNvPr>
          <p:cNvSpPr/>
          <p:nvPr/>
        </p:nvSpPr>
        <p:spPr>
          <a:xfrm>
            <a:off x="622998" y="2071993"/>
            <a:ext cx="7955666" cy="4101343"/>
          </a:xfrm>
          <a:prstGeom prst="rect">
            <a:avLst/>
          </a:prstGeom>
          <a:blipFill dpi="0" rotWithShape="1">
            <a:blip r:embed="rId2" cstate="print">
              <a:alphaModFix amt="84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50">
            <a:extLst>
              <a:ext uri="{FF2B5EF4-FFF2-40B4-BE49-F238E27FC236}">
                <a16:creationId xmlns:a16="http://schemas.microsoft.com/office/drawing/2014/main" xmlns="" id="{FCA09858-40EA-4003-AC4E-801C8DB389CC}"/>
              </a:ext>
            </a:extLst>
          </p:cNvPr>
          <p:cNvSpPr/>
          <p:nvPr/>
        </p:nvSpPr>
        <p:spPr>
          <a:xfrm>
            <a:off x="622998" y="1755022"/>
            <a:ext cx="7955666" cy="646331"/>
          </a:xfrm>
          <a:prstGeom prst="rect">
            <a:avLst/>
          </a:prstGeom>
          <a:solidFill>
            <a:srgbClr val="924399"/>
          </a:solidFill>
        </p:spPr>
        <p:txBody>
          <a:bodyPr wrap="square">
            <a:spAutoFit/>
          </a:bodyPr>
          <a:lstStyle/>
          <a:p>
            <a:pPr algn="ctr"/>
            <a:r>
              <a:rPr lang="en-GB" dirty="0">
                <a:solidFill>
                  <a:schemeClr val="bg1"/>
                </a:solidFill>
                <a:latin typeface="Twinkl" pitchFamily="50" charset="0"/>
              </a:rPr>
              <a:t>Sometimes, it is sufficient to use five-minute intervals when telling the time. For example, if you were meeting a friend, five-minute intervals are enough.</a:t>
            </a:r>
          </a:p>
        </p:txBody>
      </p:sp>
      <p:sp>
        <p:nvSpPr>
          <p:cNvPr id="52" name="Speech Bubble: Rectangle with Corners Rounded 7">
            <a:extLst>
              <a:ext uri="{FF2B5EF4-FFF2-40B4-BE49-F238E27FC236}">
                <a16:creationId xmlns:a16="http://schemas.microsoft.com/office/drawing/2014/main" xmlns="" id="{267F0B73-4F07-417B-A268-4ABA33C230B7}"/>
              </a:ext>
            </a:extLst>
          </p:cNvPr>
          <p:cNvSpPr/>
          <p:nvPr/>
        </p:nvSpPr>
        <p:spPr>
          <a:xfrm>
            <a:off x="3489826" y="2718324"/>
            <a:ext cx="2090057" cy="720105"/>
          </a:xfrm>
          <a:prstGeom prst="wedgeRoundRectCallout">
            <a:avLst>
              <a:gd name="adj1" fmla="val -61142"/>
              <a:gd name="adj2" fmla="val 4283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I’ll meet you at 20 past 11.</a:t>
            </a:r>
          </a:p>
        </p:txBody>
      </p:sp>
      <p:pic>
        <p:nvPicPr>
          <p:cNvPr id="53" name="Picture 52">
            <a:extLst>
              <a:ext uri="{FF2B5EF4-FFF2-40B4-BE49-F238E27FC236}">
                <a16:creationId xmlns:a16="http://schemas.microsoft.com/office/drawing/2014/main" xmlns="" id="{8F30D1DF-EFD5-4FF2-B2F9-A799E46B15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422" y="2718324"/>
            <a:ext cx="1739404" cy="3455012"/>
          </a:xfrm>
          <a:prstGeom prst="rect">
            <a:avLst/>
          </a:prstGeom>
        </p:spPr>
      </p:pic>
      <p:pic>
        <p:nvPicPr>
          <p:cNvPr id="54" name="Picture 53">
            <a:extLst>
              <a:ext uri="{FF2B5EF4-FFF2-40B4-BE49-F238E27FC236}">
                <a16:creationId xmlns:a16="http://schemas.microsoft.com/office/drawing/2014/main" xmlns="" id="{C8CE76D0-3949-43FB-8960-734D180C9E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770404" y="2718324"/>
            <a:ext cx="1709896" cy="3461616"/>
          </a:xfrm>
          <a:prstGeom prst="rect">
            <a:avLst/>
          </a:prstGeom>
        </p:spPr>
      </p:pic>
      <p:sp>
        <p:nvSpPr>
          <p:cNvPr id="55" name="Speech Bubble: Rectangle with Corners Rounded 40">
            <a:extLst>
              <a:ext uri="{FF2B5EF4-FFF2-40B4-BE49-F238E27FC236}">
                <a16:creationId xmlns:a16="http://schemas.microsoft.com/office/drawing/2014/main" xmlns="" id="{2726242C-7C2E-41F9-B2CD-2718A39CFF76}"/>
              </a:ext>
            </a:extLst>
          </p:cNvPr>
          <p:cNvSpPr/>
          <p:nvPr/>
        </p:nvSpPr>
        <p:spPr>
          <a:xfrm>
            <a:off x="3808325" y="3567239"/>
            <a:ext cx="2059913" cy="964568"/>
          </a:xfrm>
          <a:prstGeom prst="wedgeRoundRectCallout">
            <a:avLst>
              <a:gd name="adj1" fmla="val 60012"/>
              <a:gd name="adj2" fmla="val -381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My train is 22 minutes past 10 -  I mustn’t be late!</a:t>
            </a:r>
          </a:p>
        </p:txBody>
      </p:sp>
      <p:sp>
        <p:nvSpPr>
          <p:cNvPr id="56" name="Rectangle 55">
            <a:extLst>
              <a:ext uri="{FF2B5EF4-FFF2-40B4-BE49-F238E27FC236}">
                <a16:creationId xmlns:a16="http://schemas.microsoft.com/office/drawing/2014/main" xmlns="" id="{FFD96C75-1A3A-4911-937E-4D129BB64E91}"/>
              </a:ext>
            </a:extLst>
          </p:cNvPr>
          <p:cNvSpPr/>
          <p:nvPr/>
        </p:nvSpPr>
        <p:spPr>
          <a:xfrm>
            <a:off x="622998" y="1755679"/>
            <a:ext cx="7955666" cy="646331"/>
          </a:xfrm>
          <a:prstGeom prst="rect">
            <a:avLst/>
          </a:prstGeom>
          <a:solidFill>
            <a:srgbClr val="D1C4DE"/>
          </a:solidFill>
        </p:spPr>
        <p:txBody>
          <a:bodyPr wrap="square">
            <a:spAutoFit/>
          </a:bodyPr>
          <a:lstStyle/>
          <a:p>
            <a:pPr algn="ctr"/>
            <a:r>
              <a:rPr lang="en-GB" dirty="0">
                <a:latin typeface="Twinkl" pitchFamily="50" charset="0"/>
              </a:rPr>
              <a:t>However, sometimes it is vital to use minute intervals. For example, when catching a train you need to use the exact time.</a:t>
            </a:r>
          </a:p>
        </p:txBody>
      </p:sp>
    </p:spTree>
    <p:extLst>
      <p:ext uri="{BB962C8B-B14F-4D97-AF65-F5344CB8AC3E}">
        <p14:creationId xmlns:p14="http://schemas.microsoft.com/office/powerpoint/2010/main" val="39164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2"/>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5"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1977081"/>
            <a:ext cx="7632700" cy="4115743"/>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pic>
        <p:nvPicPr>
          <p:cNvPr id="12" name="Picture 11">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13" name="Picture 12">
            <a:extLst>
              <a:ext uri="{FF2B5EF4-FFF2-40B4-BE49-F238E27FC236}">
                <a16:creationId xmlns:a16="http://schemas.microsoft.com/office/drawing/2014/main" xmlns=""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643696" y="4174203"/>
            <a:ext cx="3545059" cy="1910110"/>
          </a:xfrm>
          <a:prstGeom prst="rect">
            <a:avLst/>
          </a:prstGeom>
        </p:spPr>
      </p:pic>
      <p:sp>
        <p:nvSpPr>
          <p:cNvPr id="16" name="Oval 15">
            <a:extLst>
              <a:ext uri="{FF2B5EF4-FFF2-40B4-BE49-F238E27FC236}">
                <a16:creationId xmlns:a16="http://schemas.microsoft.com/office/drawing/2014/main" xmlns=""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xmlns="" id="{54D7F09B-9DE3-4BF1-AA74-2195EA9B6E48}"/>
              </a:ext>
            </a:extLst>
          </p:cNvPr>
          <p:cNvGrpSpPr/>
          <p:nvPr/>
        </p:nvGrpSpPr>
        <p:grpSpPr>
          <a:xfrm>
            <a:off x="4218896" y="2686666"/>
            <a:ext cx="365805" cy="307777"/>
            <a:chOff x="5645213" y="3153483"/>
            <a:chExt cx="365805" cy="307777"/>
          </a:xfrm>
        </p:grpSpPr>
        <p:sp>
          <p:nvSpPr>
            <p:cNvPr id="20" name="Oval 19">
              <a:extLst>
                <a:ext uri="{FF2B5EF4-FFF2-40B4-BE49-F238E27FC236}">
                  <a16:creationId xmlns:a16="http://schemas.microsoft.com/office/drawing/2014/main" xmlns="" id="{693C3BD0-A12D-4B92-B775-574874E12740}"/>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xmlns="" id="{BE4F915D-C25B-456B-8799-359596851201}"/>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3" name="Group 22">
            <a:extLst>
              <a:ext uri="{FF2B5EF4-FFF2-40B4-BE49-F238E27FC236}">
                <a16:creationId xmlns:a16="http://schemas.microsoft.com/office/drawing/2014/main" xmlns="" id="{BE3839B6-03F7-4174-8A40-9348FE5EFD7A}"/>
              </a:ext>
            </a:extLst>
          </p:cNvPr>
          <p:cNvGrpSpPr/>
          <p:nvPr/>
        </p:nvGrpSpPr>
        <p:grpSpPr>
          <a:xfrm>
            <a:off x="4462152" y="3567651"/>
            <a:ext cx="348173" cy="307777"/>
            <a:chOff x="5654029" y="3153483"/>
            <a:chExt cx="348173" cy="307777"/>
          </a:xfrm>
        </p:grpSpPr>
        <p:sp>
          <p:nvSpPr>
            <p:cNvPr id="24" name="Oval 23">
              <a:extLst>
                <a:ext uri="{FF2B5EF4-FFF2-40B4-BE49-F238E27FC236}">
                  <a16:creationId xmlns:a16="http://schemas.microsoft.com/office/drawing/2014/main" xmlns="" id="{E44226DE-A362-4421-B1B5-ECC60A7DCFE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xmlns="" id="{40198DD2-E0D4-4A17-8819-2EF4FA9944EC}"/>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8" name="Group 27">
            <a:extLst>
              <a:ext uri="{FF2B5EF4-FFF2-40B4-BE49-F238E27FC236}">
                <a16:creationId xmlns:a16="http://schemas.microsoft.com/office/drawing/2014/main" xmlns="" id="{3CF3F48A-0C6D-49A0-8BE0-B7709DB8B7FD}"/>
              </a:ext>
            </a:extLst>
          </p:cNvPr>
          <p:cNvGrpSpPr/>
          <p:nvPr/>
        </p:nvGrpSpPr>
        <p:grpSpPr>
          <a:xfrm>
            <a:off x="4237168" y="4401211"/>
            <a:ext cx="391454" cy="307777"/>
            <a:chOff x="5646296" y="3153483"/>
            <a:chExt cx="391454" cy="307777"/>
          </a:xfrm>
        </p:grpSpPr>
        <p:sp>
          <p:nvSpPr>
            <p:cNvPr id="29" name="Oval 28">
              <a:extLst>
                <a:ext uri="{FF2B5EF4-FFF2-40B4-BE49-F238E27FC236}">
                  <a16:creationId xmlns:a16="http://schemas.microsoft.com/office/drawing/2014/main" xmlns="" id="{18639F55-8B5F-4729-8575-BF0AC0F063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xmlns="" id="{BE777CC0-EDEF-49E8-BD3D-49A06D0A7FC4}"/>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39" name="Group 38">
            <a:extLst>
              <a:ext uri="{FF2B5EF4-FFF2-40B4-BE49-F238E27FC236}">
                <a16:creationId xmlns:a16="http://schemas.microsoft.com/office/drawing/2014/main" xmlns="" id="{4AE10642-77E8-4F65-ABF3-41008159B948}"/>
              </a:ext>
            </a:extLst>
          </p:cNvPr>
          <p:cNvGrpSpPr/>
          <p:nvPr/>
        </p:nvGrpSpPr>
        <p:grpSpPr>
          <a:xfrm>
            <a:off x="3607585" y="2041879"/>
            <a:ext cx="279244" cy="307777"/>
            <a:chOff x="5688493" y="3153483"/>
            <a:chExt cx="279244" cy="307777"/>
          </a:xfrm>
        </p:grpSpPr>
        <p:sp>
          <p:nvSpPr>
            <p:cNvPr id="40" name="Oval 39">
              <a:extLst>
                <a:ext uri="{FF2B5EF4-FFF2-40B4-BE49-F238E27FC236}">
                  <a16:creationId xmlns:a16="http://schemas.microsoft.com/office/drawing/2014/main" xmlns="" id="{F405FF38-4B6A-4B12-848D-EBF200451E00}"/>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xmlns="" id="{AEFA1303-1281-41A1-903D-149FBC498B1B}"/>
                </a:ext>
              </a:extLst>
            </p:cNvPr>
            <p:cNvSpPr/>
            <p:nvPr/>
          </p:nvSpPr>
          <p:spPr>
            <a:xfrm>
              <a:off x="5688493" y="3153483"/>
              <a:ext cx="279244" cy="307777"/>
            </a:xfrm>
            <a:prstGeom prst="rect">
              <a:avLst/>
            </a:prstGeom>
          </p:spPr>
          <p:txBody>
            <a:bodyPr wrap="none">
              <a:spAutoFit/>
            </a:bodyPr>
            <a:lstStyle/>
            <a:p>
              <a:pPr algn="ctr"/>
              <a:r>
                <a:rPr lang="en-GB" sz="1400" dirty="0">
                  <a:solidFill>
                    <a:schemeClr val="bg1"/>
                  </a:solidFill>
                </a:rPr>
                <a:t>5</a:t>
              </a:r>
            </a:p>
          </p:txBody>
        </p:sp>
      </p:grpSp>
      <p:sp>
        <p:nvSpPr>
          <p:cNvPr id="46" name="Arrow: Curved Left 45">
            <a:extLst>
              <a:ext uri="{FF2B5EF4-FFF2-40B4-BE49-F238E27FC236}">
                <a16:creationId xmlns:a16="http://schemas.microsoft.com/office/drawing/2014/main" xmlns="" id="{6DB81460-A620-41E7-BBEF-9571EFC00D0B}"/>
              </a:ext>
            </a:extLst>
          </p:cNvPr>
          <p:cNvSpPr/>
          <p:nvPr/>
        </p:nvSpPr>
        <p:spPr>
          <a:xfrm rot="17182878">
            <a:off x="3162707" y="2054152"/>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Arrow: Curved Left 47">
            <a:extLst>
              <a:ext uri="{FF2B5EF4-FFF2-40B4-BE49-F238E27FC236}">
                <a16:creationId xmlns:a16="http://schemas.microsoft.com/office/drawing/2014/main" xmlns="" id="{4C080343-BD91-416C-97E7-629E4E13325E}"/>
              </a:ext>
            </a:extLst>
          </p:cNvPr>
          <p:cNvSpPr/>
          <p:nvPr/>
        </p:nvSpPr>
        <p:spPr>
          <a:xfrm rot="1862873">
            <a:off x="3961523" y="4324278"/>
            <a:ext cx="124543" cy="1570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Arrow: Curved Left 48">
            <a:extLst>
              <a:ext uri="{FF2B5EF4-FFF2-40B4-BE49-F238E27FC236}">
                <a16:creationId xmlns:a16="http://schemas.microsoft.com/office/drawing/2014/main" xmlns="" id="{34248581-0017-4329-972A-89012368048A}"/>
              </a:ext>
            </a:extLst>
          </p:cNvPr>
          <p:cNvSpPr/>
          <p:nvPr/>
        </p:nvSpPr>
        <p:spPr>
          <a:xfrm rot="18701423">
            <a:off x="3759180" y="2410483"/>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Arrow: Curved Left 49">
            <a:extLst>
              <a:ext uri="{FF2B5EF4-FFF2-40B4-BE49-F238E27FC236}">
                <a16:creationId xmlns:a16="http://schemas.microsoft.com/office/drawing/2014/main" xmlns="" id="{91F6805A-4C13-4BA9-A261-B8DD02E58176}"/>
              </a:ext>
            </a:extLst>
          </p:cNvPr>
          <p:cNvSpPr/>
          <p:nvPr/>
        </p:nvSpPr>
        <p:spPr>
          <a:xfrm rot="20628496">
            <a:off x="4115074" y="3015574"/>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Arrow: Curved Left 50">
            <a:extLst>
              <a:ext uri="{FF2B5EF4-FFF2-40B4-BE49-F238E27FC236}">
                <a16:creationId xmlns:a16="http://schemas.microsoft.com/office/drawing/2014/main" xmlns="" id="{C1CF23B0-125C-4140-A9B6-309F256F0D3D}"/>
              </a:ext>
            </a:extLst>
          </p:cNvPr>
          <p:cNvSpPr/>
          <p:nvPr/>
        </p:nvSpPr>
        <p:spPr>
          <a:xfrm rot="1542327">
            <a:off x="4038142" y="3734004"/>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Speech Bubble: Rectangle with Corners Rounded 28">
            <a:extLst>
              <a:ext uri="{FF2B5EF4-FFF2-40B4-BE49-F238E27FC236}">
                <a16:creationId xmlns:a16="http://schemas.microsoft.com/office/drawing/2014/main" xmlns="" id="{543FFA0F-E025-4F9D-9DA7-23981EF8CE70}"/>
              </a:ext>
            </a:extLst>
          </p:cNvPr>
          <p:cNvSpPr/>
          <p:nvPr/>
        </p:nvSpPr>
        <p:spPr>
          <a:xfrm>
            <a:off x="4950941" y="3246539"/>
            <a:ext cx="316332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br>
              <a:rPr lang="en-GB" dirty="0">
                <a:solidFill>
                  <a:schemeClr val="tx1"/>
                </a:solidFill>
              </a:rPr>
            </a:br>
            <a:r>
              <a:rPr lang="en-GB" dirty="0">
                <a:solidFill>
                  <a:schemeClr val="tx1"/>
                </a:solidFill>
              </a:rPr>
              <a:t>on the clock?</a:t>
            </a:r>
          </a:p>
        </p:txBody>
      </p:sp>
      <p:sp>
        <p:nvSpPr>
          <p:cNvPr id="32" name="Rectangle 31">
            <a:extLst>
              <a:ext uri="{FF2B5EF4-FFF2-40B4-BE49-F238E27FC236}">
                <a16:creationId xmlns:a16="http://schemas.microsoft.com/office/drawing/2014/main" xmlns="" id="{C38E10C1-DCD1-4616-AA5F-0D9D2AB5FE5E}"/>
              </a:ext>
            </a:extLst>
          </p:cNvPr>
          <p:cNvSpPr/>
          <p:nvPr/>
        </p:nvSpPr>
        <p:spPr>
          <a:xfrm>
            <a:off x="1264358" y="5620366"/>
            <a:ext cx="3408305" cy="369332"/>
          </a:xfrm>
          <a:prstGeom prst="rect">
            <a:avLst/>
          </a:prstGeom>
        </p:spPr>
        <p:txBody>
          <a:bodyPr wrap="none">
            <a:spAutoFit/>
          </a:bodyPr>
          <a:lstStyle/>
          <a:p>
            <a:pPr algn="ctr"/>
            <a:r>
              <a:rPr lang="en-GB" b="1" dirty="0"/>
              <a:t>It is 21 minutes past the hour. </a:t>
            </a:r>
          </a:p>
        </p:txBody>
      </p:sp>
      <p:sp>
        <p:nvSpPr>
          <p:cNvPr id="33" name="Speech Bubble: Rectangle with Corners Rounded 28">
            <a:extLst>
              <a:ext uri="{FF2B5EF4-FFF2-40B4-BE49-F238E27FC236}">
                <a16:creationId xmlns:a16="http://schemas.microsoft.com/office/drawing/2014/main" xmlns="" id="{19281B3D-FBAD-4D57-8653-61872E7165B5}"/>
              </a:ext>
            </a:extLst>
          </p:cNvPr>
          <p:cNvSpPr/>
          <p:nvPr/>
        </p:nvSpPr>
        <p:spPr>
          <a:xfrm>
            <a:off x="4835356" y="2424831"/>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one minute after the 4. Count in 5s to the 4 and then count on in 1s to the minute hand. How many minutes have you counted?</a:t>
            </a:r>
          </a:p>
        </p:txBody>
      </p:sp>
      <p:sp>
        <p:nvSpPr>
          <p:cNvPr id="34" name="Rectangle 33">
            <a:extLst>
              <a:ext uri="{FF2B5EF4-FFF2-40B4-BE49-F238E27FC236}">
                <a16:creationId xmlns:a16="http://schemas.microsoft.com/office/drawing/2014/main" xmlns="" id="{9FC4DF9A-5E4A-4E85-945F-91A90BC9C47D}"/>
              </a:ext>
            </a:extLst>
          </p:cNvPr>
          <p:cNvSpPr/>
          <p:nvPr/>
        </p:nvSpPr>
        <p:spPr>
          <a:xfrm>
            <a:off x="2292684" y="5267511"/>
            <a:ext cx="1351652" cy="369332"/>
          </a:xfrm>
          <a:prstGeom prst="rect">
            <a:avLst/>
          </a:prstGeom>
        </p:spPr>
        <p:txBody>
          <a:bodyPr wrap="none">
            <a:spAutoFit/>
          </a:bodyPr>
          <a:lstStyle/>
          <a:p>
            <a:pPr algn="ctr"/>
            <a:r>
              <a:rPr lang="en-GB" b="1" dirty="0"/>
              <a:t>20 + 1 = 21</a:t>
            </a:r>
          </a:p>
        </p:txBody>
      </p:sp>
      <p:cxnSp>
        <p:nvCxnSpPr>
          <p:cNvPr id="14" name="Straight Arrow Connector 13">
            <a:extLst>
              <a:ext uri="{FF2B5EF4-FFF2-40B4-BE49-F238E27FC236}">
                <a16:creationId xmlns:a16="http://schemas.microsoft.com/office/drawing/2014/main" xmlns="" id="{A1215AA7-93DB-4CB0-8DDE-0783A5732CF8}"/>
              </a:ext>
            </a:extLst>
          </p:cNvPr>
          <p:cNvCxnSpPr>
            <a:cxnSpLocks/>
          </p:cNvCxnSpPr>
          <p:nvPr/>
        </p:nvCxnSpPr>
        <p:spPr>
          <a:xfrm>
            <a:off x="2960821" y="3656866"/>
            <a:ext cx="848979" cy="67765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2B4A1503-4CA3-4975-A6C2-478BBEF9E0B5}"/>
              </a:ext>
            </a:extLst>
          </p:cNvPr>
          <p:cNvCxnSpPr>
            <a:cxnSpLocks/>
          </p:cNvCxnSpPr>
          <p:nvPr/>
        </p:nvCxnSpPr>
        <p:spPr>
          <a:xfrm flipH="1">
            <a:off x="2379091" y="3656866"/>
            <a:ext cx="581730" cy="60182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73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1"/>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ipe(up)">
                                      <p:cBhvr>
                                        <p:cTn id="55" dur="500"/>
                                        <p:tgtEl>
                                          <p:spTgt spid="51"/>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par>
                          <p:cTn id="60" fill="hold">
                            <p:stCondLst>
                              <p:cond delay="1000"/>
                            </p:stCondLst>
                            <p:childTnLst>
                              <p:par>
                                <p:cTn id="61" presetID="22" presetClass="entr" presetSubtype="1" fill="hold" grpId="0"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up)">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P spid="50" grpId="0" animBg="1"/>
      <p:bldP spid="51" grpId="0" animBg="1"/>
      <p:bldP spid="31" grpId="0" animBg="1"/>
      <p:bldP spid="31" grpId="1" animBg="1"/>
      <p:bldP spid="32" grpId="0"/>
      <p:bldP spid="33" grpId="0" animBg="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1977081"/>
            <a:ext cx="7632700" cy="4115743"/>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pic>
        <p:nvPicPr>
          <p:cNvPr id="12" name="Picture 11">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13" name="Picture 12">
            <a:extLst>
              <a:ext uri="{FF2B5EF4-FFF2-40B4-BE49-F238E27FC236}">
                <a16:creationId xmlns:a16="http://schemas.microsoft.com/office/drawing/2014/main" xmlns=""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199205" y="4174203"/>
            <a:ext cx="3545059" cy="1910110"/>
          </a:xfrm>
          <a:prstGeom prst="rect">
            <a:avLst/>
          </a:prstGeom>
        </p:spPr>
      </p:pic>
      <p:sp>
        <p:nvSpPr>
          <p:cNvPr id="16" name="Oval 15">
            <a:extLst>
              <a:ext uri="{FF2B5EF4-FFF2-40B4-BE49-F238E27FC236}">
                <a16:creationId xmlns:a16="http://schemas.microsoft.com/office/drawing/2014/main" xmlns=""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xmlns="" id="{A1215AA7-93DB-4CB0-8DDE-0783A5732CF8}"/>
              </a:ext>
            </a:extLst>
          </p:cNvPr>
          <p:cNvCxnSpPr>
            <a:cxnSpLocks/>
          </p:cNvCxnSpPr>
          <p:nvPr/>
        </p:nvCxnSpPr>
        <p:spPr>
          <a:xfrm flipV="1">
            <a:off x="2960821" y="3043934"/>
            <a:ext cx="851524" cy="61293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2B4A1503-4CA3-4975-A6C2-478BBEF9E0B5}"/>
              </a:ext>
            </a:extLst>
          </p:cNvPr>
          <p:cNvCxnSpPr>
            <a:cxnSpLocks/>
          </p:cNvCxnSpPr>
          <p:nvPr/>
        </p:nvCxnSpPr>
        <p:spPr>
          <a:xfrm flipH="1" flipV="1">
            <a:off x="2630658" y="3003899"/>
            <a:ext cx="330163" cy="65296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6B870B90-3342-426F-8B87-24E5A1E1F754}"/>
              </a:ext>
            </a:extLst>
          </p:cNvPr>
          <p:cNvGrpSpPr/>
          <p:nvPr/>
        </p:nvGrpSpPr>
        <p:grpSpPr>
          <a:xfrm>
            <a:off x="4218896" y="2686666"/>
            <a:ext cx="365805" cy="307777"/>
            <a:chOff x="5645213" y="3153483"/>
            <a:chExt cx="365805" cy="307777"/>
          </a:xfrm>
        </p:grpSpPr>
        <p:sp>
          <p:nvSpPr>
            <p:cNvPr id="15" name="Oval 14">
              <a:extLst>
                <a:ext uri="{FF2B5EF4-FFF2-40B4-BE49-F238E27FC236}">
                  <a16:creationId xmlns:a16="http://schemas.microsoft.com/office/drawing/2014/main" xmlns="" id="{F5C84449-2386-44D5-84B7-A68D63D712D2}"/>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xmlns="" id="{409117BC-AAD9-4A64-8B0E-D120811DFF68}"/>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2" name="Group 21">
            <a:extLst>
              <a:ext uri="{FF2B5EF4-FFF2-40B4-BE49-F238E27FC236}">
                <a16:creationId xmlns:a16="http://schemas.microsoft.com/office/drawing/2014/main" xmlns="" id="{7A033FFC-5F52-4070-AB98-6201EEAAECEE}"/>
              </a:ext>
            </a:extLst>
          </p:cNvPr>
          <p:cNvGrpSpPr/>
          <p:nvPr/>
        </p:nvGrpSpPr>
        <p:grpSpPr>
          <a:xfrm>
            <a:off x="3607585" y="2041879"/>
            <a:ext cx="279244" cy="307777"/>
            <a:chOff x="5688493" y="3153483"/>
            <a:chExt cx="279244" cy="307777"/>
          </a:xfrm>
        </p:grpSpPr>
        <p:sp>
          <p:nvSpPr>
            <p:cNvPr id="23" name="Oval 22">
              <a:extLst>
                <a:ext uri="{FF2B5EF4-FFF2-40B4-BE49-F238E27FC236}">
                  <a16:creationId xmlns:a16="http://schemas.microsoft.com/office/drawing/2014/main" xmlns="" id="{8875FD91-673A-4A37-B044-C39ABA1C9318}"/>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xmlns="" id="{F5C09591-26E4-40CC-B75B-D8B4419259E2}"/>
                </a:ext>
              </a:extLst>
            </p:cNvPr>
            <p:cNvSpPr/>
            <p:nvPr/>
          </p:nvSpPr>
          <p:spPr>
            <a:xfrm>
              <a:off x="5688493" y="3153483"/>
              <a:ext cx="279244" cy="307777"/>
            </a:xfrm>
            <a:prstGeom prst="rect">
              <a:avLst/>
            </a:prstGeom>
          </p:spPr>
          <p:txBody>
            <a:bodyPr wrap="none">
              <a:spAutoFit/>
            </a:bodyPr>
            <a:lstStyle/>
            <a:p>
              <a:pPr algn="ctr"/>
              <a:r>
                <a:rPr lang="en-GB" sz="1400" dirty="0">
                  <a:solidFill>
                    <a:schemeClr val="bg1"/>
                  </a:solidFill>
                </a:rPr>
                <a:t>5</a:t>
              </a:r>
            </a:p>
          </p:txBody>
        </p:sp>
      </p:grpSp>
      <p:sp>
        <p:nvSpPr>
          <p:cNvPr id="25" name="Arrow: Curved Left 24">
            <a:extLst>
              <a:ext uri="{FF2B5EF4-FFF2-40B4-BE49-F238E27FC236}">
                <a16:creationId xmlns:a16="http://schemas.microsoft.com/office/drawing/2014/main" xmlns="" id="{A1E5B1B8-7013-43FA-B344-4E80D0CDBB50}"/>
              </a:ext>
            </a:extLst>
          </p:cNvPr>
          <p:cNvSpPr/>
          <p:nvPr/>
        </p:nvSpPr>
        <p:spPr>
          <a:xfrm rot="17182878">
            <a:off x="3162707" y="2054152"/>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Left 26">
            <a:extLst>
              <a:ext uri="{FF2B5EF4-FFF2-40B4-BE49-F238E27FC236}">
                <a16:creationId xmlns:a16="http://schemas.microsoft.com/office/drawing/2014/main" xmlns="" id="{1775EB03-75DC-4A66-B5FE-E43D9645B01B}"/>
              </a:ext>
            </a:extLst>
          </p:cNvPr>
          <p:cNvSpPr/>
          <p:nvPr/>
        </p:nvSpPr>
        <p:spPr>
          <a:xfrm rot="18701423">
            <a:off x="3759180" y="2410483"/>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Speech Bubble: Rectangle with Corners Rounded 28">
            <a:extLst>
              <a:ext uri="{FF2B5EF4-FFF2-40B4-BE49-F238E27FC236}">
                <a16:creationId xmlns:a16="http://schemas.microsoft.com/office/drawing/2014/main" xmlns="" id="{9FA7C58A-271A-488C-BA4A-AD827DBF744E}"/>
              </a:ext>
            </a:extLst>
          </p:cNvPr>
          <p:cNvSpPr/>
          <p:nvPr/>
        </p:nvSpPr>
        <p:spPr>
          <a:xfrm>
            <a:off x="5094380" y="3246539"/>
            <a:ext cx="272014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p>
          <a:p>
            <a:pPr algn="ctr"/>
            <a:r>
              <a:rPr lang="en-GB" dirty="0">
                <a:solidFill>
                  <a:schemeClr val="tx1"/>
                </a:solidFill>
              </a:rPr>
              <a:t>on the clock?</a:t>
            </a:r>
          </a:p>
        </p:txBody>
      </p:sp>
      <p:sp>
        <p:nvSpPr>
          <p:cNvPr id="29" name="Rectangle 28">
            <a:extLst>
              <a:ext uri="{FF2B5EF4-FFF2-40B4-BE49-F238E27FC236}">
                <a16:creationId xmlns:a16="http://schemas.microsoft.com/office/drawing/2014/main" xmlns="" id="{19BE042E-FF63-48FD-B572-6D1667E8F3C8}"/>
              </a:ext>
            </a:extLst>
          </p:cNvPr>
          <p:cNvSpPr/>
          <p:nvPr/>
        </p:nvSpPr>
        <p:spPr>
          <a:xfrm>
            <a:off x="1308440" y="5620366"/>
            <a:ext cx="3320141" cy="369332"/>
          </a:xfrm>
          <a:prstGeom prst="rect">
            <a:avLst/>
          </a:prstGeom>
        </p:spPr>
        <p:txBody>
          <a:bodyPr wrap="square">
            <a:spAutoFit/>
          </a:bodyPr>
          <a:lstStyle/>
          <a:p>
            <a:pPr algn="ctr"/>
            <a:r>
              <a:rPr lang="en-GB" b="1" dirty="0"/>
              <a:t>It is 9 minutes past the hour. </a:t>
            </a:r>
          </a:p>
        </p:txBody>
      </p:sp>
      <p:sp>
        <p:nvSpPr>
          <p:cNvPr id="30" name="Speech Bubble: Rectangle with Corners Rounded 28">
            <a:extLst>
              <a:ext uri="{FF2B5EF4-FFF2-40B4-BE49-F238E27FC236}">
                <a16:creationId xmlns:a16="http://schemas.microsoft.com/office/drawing/2014/main" xmlns="" id="{12EB3ADA-CF0D-4839-9404-EC635CC49001}"/>
              </a:ext>
            </a:extLst>
          </p:cNvPr>
          <p:cNvSpPr/>
          <p:nvPr/>
        </p:nvSpPr>
        <p:spPr>
          <a:xfrm>
            <a:off x="4640206" y="2431568"/>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one minute before the 2. Count in 5s to the 2 and then count back in 1s to the minute hand. How many minutes have you counted?</a:t>
            </a:r>
          </a:p>
        </p:txBody>
      </p:sp>
      <p:sp>
        <p:nvSpPr>
          <p:cNvPr id="31" name="Rectangle 30">
            <a:extLst>
              <a:ext uri="{FF2B5EF4-FFF2-40B4-BE49-F238E27FC236}">
                <a16:creationId xmlns:a16="http://schemas.microsoft.com/office/drawing/2014/main" xmlns="" id="{AFFB5D8B-177B-4C5A-B8B2-7BA3AE3C8BEE}"/>
              </a:ext>
            </a:extLst>
          </p:cNvPr>
          <p:cNvSpPr/>
          <p:nvPr/>
        </p:nvSpPr>
        <p:spPr>
          <a:xfrm>
            <a:off x="2385658" y="5267511"/>
            <a:ext cx="1165704" cy="369332"/>
          </a:xfrm>
          <a:prstGeom prst="rect">
            <a:avLst/>
          </a:prstGeom>
        </p:spPr>
        <p:txBody>
          <a:bodyPr wrap="none">
            <a:spAutoFit/>
          </a:bodyPr>
          <a:lstStyle/>
          <a:p>
            <a:pPr algn="ctr"/>
            <a:r>
              <a:rPr lang="en-GB" b="1" dirty="0"/>
              <a:t>10 - 1 = 9</a:t>
            </a:r>
          </a:p>
        </p:txBody>
      </p:sp>
      <p:sp>
        <p:nvSpPr>
          <p:cNvPr id="26" name="Arrow: Curved Left 25">
            <a:extLst>
              <a:ext uri="{FF2B5EF4-FFF2-40B4-BE49-F238E27FC236}">
                <a16:creationId xmlns:a16="http://schemas.microsoft.com/office/drawing/2014/main" xmlns="" id="{069FD2CF-E2D6-43D3-9B49-4461AEFC2DF6}"/>
              </a:ext>
            </a:extLst>
          </p:cNvPr>
          <p:cNvSpPr/>
          <p:nvPr/>
        </p:nvSpPr>
        <p:spPr>
          <a:xfrm rot="20005285" flipV="1">
            <a:off x="3955181" y="2902893"/>
            <a:ext cx="154531" cy="183100"/>
          </a:xfrm>
          <a:prstGeom prst="curvedLeftArrow">
            <a:avLst>
              <a:gd name="adj1" fmla="val 25000"/>
              <a:gd name="adj2" fmla="val 50000"/>
              <a:gd name="adj3" fmla="val 234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5177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8"/>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up)">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8" grpId="1" animBg="1"/>
      <p:bldP spid="29" grpId="0"/>
      <p:bldP spid="30" grpId="0" animBg="1"/>
      <p:bldP spid="31"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cxnSp>
        <p:nvCxnSpPr>
          <p:cNvPr id="6" name="Straight Arrow Connector 5">
            <a:extLst>
              <a:ext uri="{FF2B5EF4-FFF2-40B4-BE49-F238E27FC236}">
                <a16:creationId xmlns:a16="http://schemas.microsoft.com/office/drawing/2014/main" xmlns="" id="{A1215AA7-93DB-4CB0-8DDE-0783A5732CF8}"/>
              </a:ext>
            </a:extLst>
          </p:cNvPr>
          <p:cNvCxnSpPr>
            <a:cxnSpLocks/>
          </p:cNvCxnSpPr>
          <p:nvPr/>
        </p:nvCxnSpPr>
        <p:spPr>
          <a:xfrm>
            <a:off x="2647190" y="3797544"/>
            <a:ext cx="602447" cy="92216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2B4A1503-4CA3-4975-A6C2-478BBEF9E0B5}"/>
              </a:ext>
            </a:extLst>
          </p:cNvPr>
          <p:cNvCxnSpPr>
            <a:cxnSpLocks/>
          </p:cNvCxnSpPr>
          <p:nvPr/>
        </p:nvCxnSpPr>
        <p:spPr>
          <a:xfrm flipV="1">
            <a:off x="2647191" y="3564294"/>
            <a:ext cx="818207" cy="23325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xmlns=""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xmlns="" id="{02DCE77F-54CC-48BA-93F2-D063DBBC23C6}"/>
              </a:ext>
            </a:extLst>
          </p:cNvPr>
          <p:cNvSpPr/>
          <p:nvPr/>
        </p:nvSpPr>
        <p:spPr>
          <a:xfrm>
            <a:off x="1563883" y="5545672"/>
            <a:ext cx="2073630" cy="408623"/>
          </a:xfrm>
          <a:prstGeom prst="roundRect">
            <a:avLst/>
          </a:prstGeom>
          <a:solidFill>
            <a:srgbClr val="D1C4DE"/>
          </a:solidFill>
          <a:ln w="19050">
            <a:solidFill>
              <a:srgbClr val="4A3582"/>
            </a:solidFill>
          </a:ln>
        </p:spPr>
        <p:txBody>
          <a:bodyPr wrap="none">
            <a:spAutoFit/>
          </a:bodyPr>
          <a:lstStyle/>
          <a:p>
            <a:pPr algn="ctr"/>
            <a:r>
              <a:rPr lang="en-GB" b="1" dirty="0"/>
              <a:t>24 minutes past 2</a:t>
            </a:r>
          </a:p>
        </p:txBody>
      </p:sp>
      <p:pic>
        <p:nvPicPr>
          <p:cNvPr id="11" name="Picture 10">
            <a:extLst>
              <a:ext uri="{FF2B5EF4-FFF2-40B4-BE49-F238E27FC236}">
                <a16:creationId xmlns:a16="http://schemas.microsoft.com/office/drawing/2014/main" xmlns=""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24080"/>
            <a:ext cx="4396009" cy="3108486"/>
          </a:xfrm>
          <a:prstGeom prst="rect">
            <a:avLst/>
          </a:prstGeom>
        </p:spPr>
      </p:pic>
      <p:cxnSp>
        <p:nvCxnSpPr>
          <p:cNvPr id="12" name="Straight Arrow Connector 11">
            <a:extLst>
              <a:ext uri="{FF2B5EF4-FFF2-40B4-BE49-F238E27FC236}">
                <a16:creationId xmlns:a16="http://schemas.microsoft.com/office/drawing/2014/main" xmlns="" id="{0DDB82E2-F7E0-445F-9096-60034DF59977}"/>
              </a:ext>
            </a:extLst>
          </p:cNvPr>
          <p:cNvCxnSpPr>
            <a:cxnSpLocks/>
            <a:stCxn id="14" idx="2"/>
          </p:cNvCxnSpPr>
          <p:nvPr/>
        </p:nvCxnSpPr>
        <p:spPr>
          <a:xfrm flipV="1">
            <a:off x="6605878" y="3404383"/>
            <a:ext cx="917573" cy="41500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6CB1882E-BF42-4ECA-A6A1-D67082D299DF}"/>
              </a:ext>
            </a:extLst>
          </p:cNvPr>
          <p:cNvCxnSpPr>
            <a:cxnSpLocks/>
          </p:cNvCxnSpPr>
          <p:nvPr/>
        </p:nvCxnSpPr>
        <p:spPr>
          <a:xfrm flipH="1" flipV="1">
            <a:off x="5760098" y="3794448"/>
            <a:ext cx="799289" cy="2175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xmlns="" id="{6C63B89F-BCF5-4CF5-BF6C-AAE2A9D22D0F}"/>
              </a:ext>
            </a:extLst>
          </p:cNvPr>
          <p:cNvSpPr/>
          <p:nvPr/>
        </p:nvSpPr>
        <p:spPr>
          <a:xfrm>
            <a:off x="5505354" y="5545672"/>
            <a:ext cx="2073630" cy="408623"/>
          </a:xfrm>
          <a:prstGeom prst="roundRect">
            <a:avLst/>
          </a:prstGeom>
          <a:solidFill>
            <a:srgbClr val="D1C4DE"/>
          </a:solidFill>
          <a:ln w="19050">
            <a:solidFill>
              <a:srgbClr val="4A3582"/>
            </a:solidFill>
          </a:ln>
        </p:spPr>
        <p:txBody>
          <a:bodyPr wrap="none">
            <a:spAutoFit/>
          </a:bodyPr>
          <a:lstStyle/>
          <a:p>
            <a:pPr algn="ctr"/>
            <a:r>
              <a:rPr lang="en-GB" b="1" dirty="0"/>
              <a:t>11 minutes past 9</a:t>
            </a:r>
          </a:p>
        </p:txBody>
      </p:sp>
      <p:sp>
        <p:nvSpPr>
          <p:cNvPr id="16" name="Oval 15">
            <a:extLst>
              <a:ext uri="{FF2B5EF4-FFF2-40B4-BE49-F238E27FC236}">
                <a16:creationId xmlns:a16="http://schemas.microsoft.com/office/drawing/2014/main" xmlns="" id="{C16D46C1-352A-4F75-AE29-2B91DC10262C}"/>
              </a:ext>
            </a:extLst>
          </p:cNvPr>
          <p:cNvSpPr/>
          <p:nvPr/>
        </p:nvSpPr>
        <p:spPr>
          <a:xfrm>
            <a:off x="3228518" y="246269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17" name="Group 16">
            <a:extLst>
              <a:ext uri="{FF2B5EF4-FFF2-40B4-BE49-F238E27FC236}">
                <a16:creationId xmlns:a16="http://schemas.microsoft.com/office/drawing/2014/main" xmlns="" id="{6C538FD5-5F35-4597-B448-623C0B522F07}"/>
              </a:ext>
            </a:extLst>
          </p:cNvPr>
          <p:cNvGrpSpPr/>
          <p:nvPr/>
        </p:nvGrpSpPr>
        <p:grpSpPr>
          <a:xfrm>
            <a:off x="3675495" y="2916589"/>
            <a:ext cx="365805" cy="307777"/>
            <a:chOff x="5645213" y="3153483"/>
            <a:chExt cx="365805" cy="307777"/>
          </a:xfrm>
        </p:grpSpPr>
        <p:sp>
          <p:nvSpPr>
            <p:cNvPr id="18" name="Oval 17">
              <a:extLst>
                <a:ext uri="{FF2B5EF4-FFF2-40B4-BE49-F238E27FC236}">
                  <a16:creationId xmlns:a16="http://schemas.microsoft.com/office/drawing/2014/main" xmlns=""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xmlns=""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1" name="Group 20">
            <a:extLst>
              <a:ext uri="{FF2B5EF4-FFF2-40B4-BE49-F238E27FC236}">
                <a16:creationId xmlns:a16="http://schemas.microsoft.com/office/drawing/2014/main" xmlns="" id="{08819B92-B214-4830-8265-C5D5E72A4BC4}"/>
              </a:ext>
            </a:extLst>
          </p:cNvPr>
          <p:cNvGrpSpPr/>
          <p:nvPr/>
        </p:nvGrpSpPr>
        <p:grpSpPr>
          <a:xfrm>
            <a:off x="3886906" y="3643654"/>
            <a:ext cx="348173" cy="307777"/>
            <a:chOff x="5654029" y="3153483"/>
            <a:chExt cx="348173" cy="307777"/>
          </a:xfrm>
        </p:grpSpPr>
        <p:sp>
          <p:nvSpPr>
            <p:cNvPr id="22" name="Oval 21">
              <a:extLst>
                <a:ext uri="{FF2B5EF4-FFF2-40B4-BE49-F238E27FC236}">
                  <a16:creationId xmlns:a16="http://schemas.microsoft.com/office/drawing/2014/main" xmlns=""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xmlns=""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4" name="Group 23">
            <a:extLst>
              <a:ext uri="{FF2B5EF4-FFF2-40B4-BE49-F238E27FC236}">
                <a16:creationId xmlns:a16="http://schemas.microsoft.com/office/drawing/2014/main" xmlns="" id="{1B204568-0393-4AF9-ADA5-4817D8A773F5}"/>
              </a:ext>
            </a:extLst>
          </p:cNvPr>
          <p:cNvGrpSpPr/>
          <p:nvPr/>
        </p:nvGrpSpPr>
        <p:grpSpPr>
          <a:xfrm>
            <a:off x="3666678" y="4434496"/>
            <a:ext cx="391454" cy="307777"/>
            <a:chOff x="5646296" y="3153483"/>
            <a:chExt cx="391454" cy="307777"/>
          </a:xfrm>
        </p:grpSpPr>
        <p:sp>
          <p:nvSpPr>
            <p:cNvPr id="25" name="Oval 24">
              <a:extLst>
                <a:ext uri="{FF2B5EF4-FFF2-40B4-BE49-F238E27FC236}">
                  <a16:creationId xmlns:a16="http://schemas.microsoft.com/office/drawing/2014/main" xmlns=""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xmlns=""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27" name="Group 26">
            <a:extLst>
              <a:ext uri="{FF2B5EF4-FFF2-40B4-BE49-F238E27FC236}">
                <a16:creationId xmlns:a16="http://schemas.microsoft.com/office/drawing/2014/main" xmlns="" id="{FF8177B5-1241-4408-9E60-F11CB351C402}"/>
              </a:ext>
            </a:extLst>
          </p:cNvPr>
          <p:cNvGrpSpPr/>
          <p:nvPr/>
        </p:nvGrpSpPr>
        <p:grpSpPr>
          <a:xfrm>
            <a:off x="3163692" y="4944203"/>
            <a:ext cx="373821" cy="307777"/>
            <a:chOff x="5655113" y="3153483"/>
            <a:chExt cx="373821" cy="307777"/>
          </a:xfrm>
        </p:grpSpPr>
        <p:sp>
          <p:nvSpPr>
            <p:cNvPr id="28" name="Oval 27">
              <a:extLst>
                <a:ext uri="{FF2B5EF4-FFF2-40B4-BE49-F238E27FC236}">
                  <a16:creationId xmlns:a16="http://schemas.microsoft.com/office/drawing/2014/main" xmlns=""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xmlns=""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30" name="Group 29">
            <a:extLst>
              <a:ext uri="{FF2B5EF4-FFF2-40B4-BE49-F238E27FC236}">
                <a16:creationId xmlns:a16="http://schemas.microsoft.com/office/drawing/2014/main" xmlns="" id="{C12463D2-5F08-4C8A-A50F-BCFC6C8C9CCA}"/>
              </a:ext>
            </a:extLst>
          </p:cNvPr>
          <p:cNvGrpSpPr/>
          <p:nvPr/>
        </p:nvGrpSpPr>
        <p:grpSpPr>
          <a:xfrm>
            <a:off x="2430467" y="5136993"/>
            <a:ext cx="386644" cy="307777"/>
            <a:chOff x="5648701" y="3153483"/>
            <a:chExt cx="386644" cy="307777"/>
          </a:xfrm>
        </p:grpSpPr>
        <p:sp>
          <p:nvSpPr>
            <p:cNvPr id="31" name="Oval 30">
              <a:extLst>
                <a:ext uri="{FF2B5EF4-FFF2-40B4-BE49-F238E27FC236}">
                  <a16:creationId xmlns:a16="http://schemas.microsoft.com/office/drawing/2014/main" xmlns=""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xmlns=""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33" name="Oval 32">
            <a:extLst>
              <a:ext uri="{FF2B5EF4-FFF2-40B4-BE49-F238E27FC236}">
                <a16:creationId xmlns:a16="http://schemas.microsoft.com/office/drawing/2014/main" xmlns="" id="{C16D46C1-352A-4F75-AE29-2B91DC10262C}"/>
              </a:ext>
            </a:extLst>
          </p:cNvPr>
          <p:cNvSpPr/>
          <p:nvPr/>
        </p:nvSpPr>
        <p:spPr>
          <a:xfrm>
            <a:off x="7176324" y="246978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4" name="Group 33">
            <a:extLst>
              <a:ext uri="{FF2B5EF4-FFF2-40B4-BE49-F238E27FC236}">
                <a16:creationId xmlns:a16="http://schemas.microsoft.com/office/drawing/2014/main" xmlns="" id="{6C538FD5-5F35-4597-B448-623C0B522F07}"/>
              </a:ext>
            </a:extLst>
          </p:cNvPr>
          <p:cNvGrpSpPr/>
          <p:nvPr/>
        </p:nvGrpSpPr>
        <p:grpSpPr>
          <a:xfrm>
            <a:off x="7623301" y="2923679"/>
            <a:ext cx="365805" cy="307777"/>
            <a:chOff x="5645213" y="3153483"/>
            <a:chExt cx="365805" cy="307777"/>
          </a:xfrm>
        </p:grpSpPr>
        <p:sp>
          <p:nvSpPr>
            <p:cNvPr id="35" name="Oval 34">
              <a:extLst>
                <a:ext uri="{FF2B5EF4-FFF2-40B4-BE49-F238E27FC236}">
                  <a16:creationId xmlns:a16="http://schemas.microsoft.com/office/drawing/2014/main" xmlns=""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xmlns=""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7" name="Group 36">
            <a:extLst>
              <a:ext uri="{FF2B5EF4-FFF2-40B4-BE49-F238E27FC236}">
                <a16:creationId xmlns:a16="http://schemas.microsoft.com/office/drawing/2014/main" xmlns="" id="{08819B92-B214-4830-8265-C5D5E72A4BC4}"/>
              </a:ext>
            </a:extLst>
          </p:cNvPr>
          <p:cNvGrpSpPr/>
          <p:nvPr/>
        </p:nvGrpSpPr>
        <p:grpSpPr>
          <a:xfrm>
            <a:off x="7834712" y="3650744"/>
            <a:ext cx="348173" cy="307777"/>
            <a:chOff x="5654029" y="3153483"/>
            <a:chExt cx="348173" cy="307777"/>
          </a:xfrm>
        </p:grpSpPr>
        <p:sp>
          <p:nvSpPr>
            <p:cNvPr id="38" name="Oval 37">
              <a:extLst>
                <a:ext uri="{FF2B5EF4-FFF2-40B4-BE49-F238E27FC236}">
                  <a16:creationId xmlns:a16="http://schemas.microsoft.com/office/drawing/2014/main" xmlns=""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xmlns=""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40" name="Group 39">
            <a:extLst>
              <a:ext uri="{FF2B5EF4-FFF2-40B4-BE49-F238E27FC236}">
                <a16:creationId xmlns:a16="http://schemas.microsoft.com/office/drawing/2014/main" xmlns="" id="{1B204568-0393-4AF9-ADA5-4817D8A773F5}"/>
              </a:ext>
            </a:extLst>
          </p:cNvPr>
          <p:cNvGrpSpPr/>
          <p:nvPr/>
        </p:nvGrpSpPr>
        <p:grpSpPr>
          <a:xfrm>
            <a:off x="7614484" y="4441586"/>
            <a:ext cx="391454" cy="307777"/>
            <a:chOff x="5646296" y="3153483"/>
            <a:chExt cx="391454" cy="307777"/>
          </a:xfrm>
        </p:grpSpPr>
        <p:sp>
          <p:nvSpPr>
            <p:cNvPr id="41" name="Oval 40">
              <a:extLst>
                <a:ext uri="{FF2B5EF4-FFF2-40B4-BE49-F238E27FC236}">
                  <a16:creationId xmlns:a16="http://schemas.microsoft.com/office/drawing/2014/main" xmlns=""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xmlns=""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43" name="Group 42">
            <a:extLst>
              <a:ext uri="{FF2B5EF4-FFF2-40B4-BE49-F238E27FC236}">
                <a16:creationId xmlns:a16="http://schemas.microsoft.com/office/drawing/2014/main" xmlns="" id="{FF8177B5-1241-4408-9E60-F11CB351C402}"/>
              </a:ext>
            </a:extLst>
          </p:cNvPr>
          <p:cNvGrpSpPr/>
          <p:nvPr/>
        </p:nvGrpSpPr>
        <p:grpSpPr>
          <a:xfrm>
            <a:off x="7111498" y="4951293"/>
            <a:ext cx="373821" cy="307777"/>
            <a:chOff x="5655113" y="3153483"/>
            <a:chExt cx="373821" cy="307777"/>
          </a:xfrm>
        </p:grpSpPr>
        <p:sp>
          <p:nvSpPr>
            <p:cNvPr id="44" name="Oval 43">
              <a:extLst>
                <a:ext uri="{FF2B5EF4-FFF2-40B4-BE49-F238E27FC236}">
                  <a16:creationId xmlns:a16="http://schemas.microsoft.com/office/drawing/2014/main" xmlns=""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xmlns=""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46" name="Group 45">
            <a:extLst>
              <a:ext uri="{FF2B5EF4-FFF2-40B4-BE49-F238E27FC236}">
                <a16:creationId xmlns:a16="http://schemas.microsoft.com/office/drawing/2014/main" xmlns="" id="{C12463D2-5F08-4C8A-A50F-BCFC6C8C9CCA}"/>
              </a:ext>
            </a:extLst>
          </p:cNvPr>
          <p:cNvGrpSpPr/>
          <p:nvPr/>
        </p:nvGrpSpPr>
        <p:grpSpPr>
          <a:xfrm>
            <a:off x="6378273" y="5144083"/>
            <a:ext cx="386644" cy="307777"/>
            <a:chOff x="5648701" y="3153483"/>
            <a:chExt cx="386644" cy="307777"/>
          </a:xfrm>
        </p:grpSpPr>
        <p:sp>
          <p:nvSpPr>
            <p:cNvPr id="47" name="Oval 46">
              <a:extLst>
                <a:ext uri="{FF2B5EF4-FFF2-40B4-BE49-F238E27FC236}">
                  <a16:creationId xmlns:a16="http://schemas.microsoft.com/office/drawing/2014/main" xmlns=""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xmlns=""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Tree>
    <p:extLst>
      <p:ext uri="{BB962C8B-B14F-4D97-AF65-F5344CB8AC3E}">
        <p14:creationId xmlns:p14="http://schemas.microsoft.com/office/powerpoint/2010/main" val="386699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par>
                          <p:cTn id="50" fill="hold">
                            <p:stCondLst>
                              <p:cond delay="4000"/>
                            </p:stCondLst>
                            <p:childTnLst>
                              <p:par>
                                <p:cTn id="51" presetID="10" presetClass="entr" presetSubtype="0" fill="hold"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childTnLst>
                          </p:cTn>
                        </p:par>
                        <p:par>
                          <p:cTn id="54" fill="hold">
                            <p:stCondLst>
                              <p:cond delay="450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par>
                          <p:cTn id="58" fill="hold">
                            <p:stCondLst>
                              <p:cond delay="5000"/>
                            </p:stCondLst>
                            <p:childTnLst>
                              <p:par>
                                <p:cTn id="59" presetID="10" presetClass="entr" presetSubtype="0"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par>
                          <p:cTn id="62" fill="hold">
                            <p:stCondLst>
                              <p:cond delay="5500"/>
                            </p:stCondLst>
                            <p:childTnLst>
                              <p:par>
                                <p:cTn id="63" presetID="10" presetClass="entr" presetSubtype="0" fill="hold"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xmlns=""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xmlns="" id="{02DCE77F-54CC-48BA-93F2-D063DBBC23C6}"/>
              </a:ext>
            </a:extLst>
          </p:cNvPr>
          <p:cNvSpPr/>
          <p:nvPr/>
        </p:nvSpPr>
        <p:spPr>
          <a:xfrm>
            <a:off x="1612779" y="5545672"/>
            <a:ext cx="1975843" cy="408623"/>
          </a:xfrm>
          <a:prstGeom prst="roundRect">
            <a:avLst/>
          </a:prstGeom>
          <a:solidFill>
            <a:srgbClr val="D1C4DE"/>
          </a:solidFill>
          <a:ln w="19050">
            <a:solidFill>
              <a:srgbClr val="4A3582"/>
            </a:solidFill>
          </a:ln>
        </p:spPr>
        <p:txBody>
          <a:bodyPr wrap="none">
            <a:spAutoFit/>
          </a:bodyPr>
          <a:lstStyle/>
          <a:p>
            <a:pPr algn="ctr"/>
            <a:r>
              <a:rPr lang="en-GB" b="1" dirty="0"/>
              <a:t>6 minutes past 4</a:t>
            </a:r>
          </a:p>
        </p:txBody>
      </p:sp>
      <p:pic>
        <p:nvPicPr>
          <p:cNvPr id="11" name="Picture 10">
            <a:extLst>
              <a:ext uri="{FF2B5EF4-FFF2-40B4-BE49-F238E27FC236}">
                <a16:creationId xmlns:a16="http://schemas.microsoft.com/office/drawing/2014/main" xmlns=""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xmlns=""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xmlns="" id="{6C63B89F-BCF5-4CF5-BF6C-AAE2A9D22D0F}"/>
              </a:ext>
            </a:extLst>
          </p:cNvPr>
          <p:cNvSpPr/>
          <p:nvPr/>
        </p:nvSpPr>
        <p:spPr>
          <a:xfrm>
            <a:off x="5515853" y="5545672"/>
            <a:ext cx="2052642" cy="408623"/>
          </a:xfrm>
          <a:prstGeom prst="roundRect">
            <a:avLst/>
          </a:prstGeom>
          <a:solidFill>
            <a:srgbClr val="D1C4DE"/>
          </a:solidFill>
          <a:ln w="19050">
            <a:solidFill>
              <a:srgbClr val="4A3582"/>
            </a:solidFill>
          </a:ln>
        </p:spPr>
        <p:txBody>
          <a:bodyPr wrap="none">
            <a:spAutoFit/>
          </a:bodyPr>
          <a:lstStyle/>
          <a:p>
            <a:pPr algn="ctr"/>
            <a:r>
              <a:rPr lang="en-GB" b="1" dirty="0"/>
              <a:t>22 minutes past 1</a:t>
            </a:r>
          </a:p>
        </p:txBody>
      </p:sp>
      <p:sp>
        <p:nvSpPr>
          <p:cNvPr id="16" name="Oval 15">
            <a:extLst>
              <a:ext uri="{FF2B5EF4-FFF2-40B4-BE49-F238E27FC236}">
                <a16:creationId xmlns:a16="http://schemas.microsoft.com/office/drawing/2014/main" xmlns="" id="{C16D46C1-352A-4F75-AE29-2B91DC10262C}"/>
              </a:ext>
            </a:extLst>
          </p:cNvPr>
          <p:cNvSpPr/>
          <p:nvPr/>
        </p:nvSpPr>
        <p:spPr>
          <a:xfrm>
            <a:off x="3228518" y="246269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17" name="Group 16">
            <a:extLst>
              <a:ext uri="{FF2B5EF4-FFF2-40B4-BE49-F238E27FC236}">
                <a16:creationId xmlns:a16="http://schemas.microsoft.com/office/drawing/2014/main" xmlns="" id="{6C538FD5-5F35-4597-B448-623C0B522F07}"/>
              </a:ext>
            </a:extLst>
          </p:cNvPr>
          <p:cNvGrpSpPr/>
          <p:nvPr/>
        </p:nvGrpSpPr>
        <p:grpSpPr>
          <a:xfrm>
            <a:off x="3675495" y="2916589"/>
            <a:ext cx="365805" cy="307777"/>
            <a:chOff x="5645213" y="3153483"/>
            <a:chExt cx="365805" cy="307777"/>
          </a:xfrm>
        </p:grpSpPr>
        <p:sp>
          <p:nvSpPr>
            <p:cNvPr id="18" name="Oval 17">
              <a:extLst>
                <a:ext uri="{FF2B5EF4-FFF2-40B4-BE49-F238E27FC236}">
                  <a16:creationId xmlns:a16="http://schemas.microsoft.com/office/drawing/2014/main" xmlns=""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xmlns=""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1" name="Group 20">
            <a:extLst>
              <a:ext uri="{FF2B5EF4-FFF2-40B4-BE49-F238E27FC236}">
                <a16:creationId xmlns:a16="http://schemas.microsoft.com/office/drawing/2014/main" xmlns="" id="{08819B92-B214-4830-8265-C5D5E72A4BC4}"/>
              </a:ext>
            </a:extLst>
          </p:cNvPr>
          <p:cNvGrpSpPr/>
          <p:nvPr/>
        </p:nvGrpSpPr>
        <p:grpSpPr>
          <a:xfrm>
            <a:off x="3886906" y="3643654"/>
            <a:ext cx="348173" cy="307777"/>
            <a:chOff x="5654029" y="3153483"/>
            <a:chExt cx="348173" cy="307777"/>
          </a:xfrm>
        </p:grpSpPr>
        <p:sp>
          <p:nvSpPr>
            <p:cNvPr id="22" name="Oval 21">
              <a:extLst>
                <a:ext uri="{FF2B5EF4-FFF2-40B4-BE49-F238E27FC236}">
                  <a16:creationId xmlns:a16="http://schemas.microsoft.com/office/drawing/2014/main" xmlns=""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xmlns=""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4" name="Group 23">
            <a:extLst>
              <a:ext uri="{FF2B5EF4-FFF2-40B4-BE49-F238E27FC236}">
                <a16:creationId xmlns:a16="http://schemas.microsoft.com/office/drawing/2014/main" xmlns="" id="{1B204568-0393-4AF9-ADA5-4817D8A773F5}"/>
              </a:ext>
            </a:extLst>
          </p:cNvPr>
          <p:cNvGrpSpPr/>
          <p:nvPr/>
        </p:nvGrpSpPr>
        <p:grpSpPr>
          <a:xfrm>
            <a:off x="3666678" y="4434496"/>
            <a:ext cx="391454" cy="307777"/>
            <a:chOff x="5646296" y="3153483"/>
            <a:chExt cx="391454" cy="307777"/>
          </a:xfrm>
        </p:grpSpPr>
        <p:sp>
          <p:nvSpPr>
            <p:cNvPr id="25" name="Oval 24">
              <a:extLst>
                <a:ext uri="{FF2B5EF4-FFF2-40B4-BE49-F238E27FC236}">
                  <a16:creationId xmlns:a16="http://schemas.microsoft.com/office/drawing/2014/main" xmlns=""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xmlns=""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27" name="Group 26">
            <a:extLst>
              <a:ext uri="{FF2B5EF4-FFF2-40B4-BE49-F238E27FC236}">
                <a16:creationId xmlns:a16="http://schemas.microsoft.com/office/drawing/2014/main" xmlns="" id="{FF8177B5-1241-4408-9E60-F11CB351C402}"/>
              </a:ext>
            </a:extLst>
          </p:cNvPr>
          <p:cNvGrpSpPr/>
          <p:nvPr/>
        </p:nvGrpSpPr>
        <p:grpSpPr>
          <a:xfrm>
            <a:off x="3163692" y="4944203"/>
            <a:ext cx="373821" cy="307777"/>
            <a:chOff x="5655113" y="3153483"/>
            <a:chExt cx="373821" cy="307777"/>
          </a:xfrm>
        </p:grpSpPr>
        <p:sp>
          <p:nvSpPr>
            <p:cNvPr id="28" name="Oval 27">
              <a:extLst>
                <a:ext uri="{FF2B5EF4-FFF2-40B4-BE49-F238E27FC236}">
                  <a16:creationId xmlns:a16="http://schemas.microsoft.com/office/drawing/2014/main" xmlns=""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xmlns=""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30" name="Group 29">
            <a:extLst>
              <a:ext uri="{FF2B5EF4-FFF2-40B4-BE49-F238E27FC236}">
                <a16:creationId xmlns:a16="http://schemas.microsoft.com/office/drawing/2014/main" xmlns="" id="{C12463D2-5F08-4C8A-A50F-BCFC6C8C9CCA}"/>
              </a:ext>
            </a:extLst>
          </p:cNvPr>
          <p:cNvGrpSpPr/>
          <p:nvPr/>
        </p:nvGrpSpPr>
        <p:grpSpPr>
          <a:xfrm>
            <a:off x="2430467" y="5136993"/>
            <a:ext cx="386644" cy="307777"/>
            <a:chOff x="5648701" y="3153483"/>
            <a:chExt cx="386644" cy="307777"/>
          </a:xfrm>
        </p:grpSpPr>
        <p:sp>
          <p:nvSpPr>
            <p:cNvPr id="31" name="Oval 30">
              <a:extLst>
                <a:ext uri="{FF2B5EF4-FFF2-40B4-BE49-F238E27FC236}">
                  <a16:creationId xmlns:a16="http://schemas.microsoft.com/office/drawing/2014/main" xmlns=""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xmlns=""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33" name="Oval 32">
            <a:extLst>
              <a:ext uri="{FF2B5EF4-FFF2-40B4-BE49-F238E27FC236}">
                <a16:creationId xmlns:a16="http://schemas.microsoft.com/office/drawing/2014/main" xmlns="" id="{C16D46C1-352A-4F75-AE29-2B91DC10262C}"/>
              </a:ext>
            </a:extLst>
          </p:cNvPr>
          <p:cNvSpPr/>
          <p:nvPr/>
        </p:nvSpPr>
        <p:spPr>
          <a:xfrm>
            <a:off x="7176324" y="246978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4" name="Group 33">
            <a:extLst>
              <a:ext uri="{FF2B5EF4-FFF2-40B4-BE49-F238E27FC236}">
                <a16:creationId xmlns:a16="http://schemas.microsoft.com/office/drawing/2014/main" xmlns="" id="{6C538FD5-5F35-4597-B448-623C0B522F07}"/>
              </a:ext>
            </a:extLst>
          </p:cNvPr>
          <p:cNvGrpSpPr/>
          <p:nvPr/>
        </p:nvGrpSpPr>
        <p:grpSpPr>
          <a:xfrm>
            <a:off x="7623301" y="2923679"/>
            <a:ext cx="365805" cy="307777"/>
            <a:chOff x="5645213" y="3153483"/>
            <a:chExt cx="365805" cy="307777"/>
          </a:xfrm>
        </p:grpSpPr>
        <p:sp>
          <p:nvSpPr>
            <p:cNvPr id="35" name="Oval 34">
              <a:extLst>
                <a:ext uri="{FF2B5EF4-FFF2-40B4-BE49-F238E27FC236}">
                  <a16:creationId xmlns:a16="http://schemas.microsoft.com/office/drawing/2014/main" xmlns=""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xmlns=""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7" name="Group 36">
            <a:extLst>
              <a:ext uri="{FF2B5EF4-FFF2-40B4-BE49-F238E27FC236}">
                <a16:creationId xmlns:a16="http://schemas.microsoft.com/office/drawing/2014/main" xmlns="" id="{08819B92-B214-4830-8265-C5D5E72A4BC4}"/>
              </a:ext>
            </a:extLst>
          </p:cNvPr>
          <p:cNvGrpSpPr/>
          <p:nvPr/>
        </p:nvGrpSpPr>
        <p:grpSpPr>
          <a:xfrm>
            <a:off x="7834712" y="3650744"/>
            <a:ext cx="348173" cy="307777"/>
            <a:chOff x="5654029" y="3153483"/>
            <a:chExt cx="348173" cy="307777"/>
          </a:xfrm>
        </p:grpSpPr>
        <p:sp>
          <p:nvSpPr>
            <p:cNvPr id="38" name="Oval 37">
              <a:extLst>
                <a:ext uri="{FF2B5EF4-FFF2-40B4-BE49-F238E27FC236}">
                  <a16:creationId xmlns:a16="http://schemas.microsoft.com/office/drawing/2014/main" xmlns=""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xmlns=""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40" name="Group 39">
            <a:extLst>
              <a:ext uri="{FF2B5EF4-FFF2-40B4-BE49-F238E27FC236}">
                <a16:creationId xmlns:a16="http://schemas.microsoft.com/office/drawing/2014/main" xmlns="" id="{1B204568-0393-4AF9-ADA5-4817D8A773F5}"/>
              </a:ext>
            </a:extLst>
          </p:cNvPr>
          <p:cNvGrpSpPr/>
          <p:nvPr/>
        </p:nvGrpSpPr>
        <p:grpSpPr>
          <a:xfrm>
            <a:off x="7614484" y="4441586"/>
            <a:ext cx="391454" cy="307777"/>
            <a:chOff x="5646296" y="3153483"/>
            <a:chExt cx="391454" cy="307777"/>
          </a:xfrm>
        </p:grpSpPr>
        <p:sp>
          <p:nvSpPr>
            <p:cNvPr id="41" name="Oval 40">
              <a:extLst>
                <a:ext uri="{FF2B5EF4-FFF2-40B4-BE49-F238E27FC236}">
                  <a16:creationId xmlns:a16="http://schemas.microsoft.com/office/drawing/2014/main" xmlns=""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xmlns=""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43" name="Group 42">
            <a:extLst>
              <a:ext uri="{FF2B5EF4-FFF2-40B4-BE49-F238E27FC236}">
                <a16:creationId xmlns:a16="http://schemas.microsoft.com/office/drawing/2014/main" xmlns="" id="{FF8177B5-1241-4408-9E60-F11CB351C402}"/>
              </a:ext>
            </a:extLst>
          </p:cNvPr>
          <p:cNvGrpSpPr/>
          <p:nvPr/>
        </p:nvGrpSpPr>
        <p:grpSpPr>
          <a:xfrm>
            <a:off x="7111498" y="4951293"/>
            <a:ext cx="373821" cy="307777"/>
            <a:chOff x="5655113" y="3153483"/>
            <a:chExt cx="373821" cy="307777"/>
          </a:xfrm>
        </p:grpSpPr>
        <p:sp>
          <p:nvSpPr>
            <p:cNvPr id="44" name="Oval 43">
              <a:extLst>
                <a:ext uri="{FF2B5EF4-FFF2-40B4-BE49-F238E27FC236}">
                  <a16:creationId xmlns:a16="http://schemas.microsoft.com/office/drawing/2014/main" xmlns=""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xmlns=""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46" name="Group 45">
            <a:extLst>
              <a:ext uri="{FF2B5EF4-FFF2-40B4-BE49-F238E27FC236}">
                <a16:creationId xmlns:a16="http://schemas.microsoft.com/office/drawing/2014/main" xmlns="" id="{C12463D2-5F08-4C8A-A50F-BCFC6C8C9CCA}"/>
              </a:ext>
            </a:extLst>
          </p:cNvPr>
          <p:cNvGrpSpPr/>
          <p:nvPr/>
        </p:nvGrpSpPr>
        <p:grpSpPr>
          <a:xfrm>
            <a:off x="6378273" y="5144083"/>
            <a:ext cx="386644" cy="307777"/>
            <a:chOff x="5648701" y="3153483"/>
            <a:chExt cx="386644" cy="307777"/>
          </a:xfrm>
        </p:grpSpPr>
        <p:sp>
          <p:nvSpPr>
            <p:cNvPr id="47" name="Oval 46">
              <a:extLst>
                <a:ext uri="{FF2B5EF4-FFF2-40B4-BE49-F238E27FC236}">
                  <a16:creationId xmlns:a16="http://schemas.microsoft.com/office/drawing/2014/main" xmlns=""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xmlns=""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cxnSp>
        <p:nvCxnSpPr>
          <p:cNvPr id="49" name="Straight Arrow Connector 48">
            <a:extLst>
              <a:ext uri="{FF2B5EF4-FFF2-40B4-BE49-F238E27FC236}">
                <a16:creationId xmlns:a16="http://schemas.microsoft.com/office/drawing/2014/main" xmlns="" id="{A1215AA7-93DB-4CB0-8DDE-0783A5732CF8}"/>
              </a:ext>
            </a:extLst>
          </p:cNvPr>
          <p:cNvCxnSpPr>
            <a:cxnSpLocks/>
          </p:cNvCxnSpPr>
          <p:nvPr/>
        </p:nvCxnSpPr>
        <p:spPr>
          <a:xfrm flipV="1">
            <a:off x="2647190" y="3003452"/>
            <a:ext cx="581345" cy="79409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2B4A1503-4CA3-4975-A6C2-478BBEF9E0B5}"/>
              </a:ext>
            </a:extLst>
          </p:cNvPr>
          <p:cNvCxnSpPr>
            <a:cxnSpLocks/>
          </p:cNvCxnSpPr>
          <p:nvPr/>
        </p:nvCxnSpPr>
        <p:spPr>
          <a:xfrm>
            <a:off x="2647191" y="3797544"/>
            <a:ext cx="672784" cy="450899"/>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0DDB82E2-F7E0-445F-9096-60034DF59977}"/>
              </a:ext>
            </a:extLst>
          </p:cNvPr>
          <p:cNvCxnSpPr>
            <a:cxnSpLocks/>
          </p:cNvCxnSpPr>
          <p:nvPr/>
        </p:nvCxnSpPr>
        <p:spPr>
          <a:xfrm>
            <a:off x="6545318" y="3804578"/>
            <a:ext cx="776916" cy="73928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xmlns="" id="{6CB1882E-BF42-4ECA-A6A1-D67082D299DF}"/>
              </a:ext>
            </a:extLst>
          </p:cNvPr>
          <p:cNvCxnSpPr>
            <a:cxnSpLocks/>
          </p:cNvCxnSpPr>
          <p:nvPr/>
        </p:nvCxnSpPr>
        <p:spPr>
          <a:xfrm flipV="1">
            <a:off x="6559387" y="3313651"/>
            <a:ext cx="473348" cy="48389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91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500"/>
                                        <p:tgtEl>
                                          <p:spTgt spid="51"/>
                                        </p:tgtEl>
                                      </p:cBhvr>
                                    </p:animEffect>
                                  </p:childTnLst>
                                </p:cTn>
                              </p:par>
                              <p:par>
                                <p:cTn id="65" presetID="10"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xmlns=""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xmlns=""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xmlns="" id="{02DCE77F-54CC-48BA-93F2-D063DBBC23C6}"/>
              </a:ext>
            </a:extLst>
          </p:cNvPr>
          <p:cNvSpPr/>
          <p:nvPr/>
        </p:nvSpPr>
        <p:spPr>
          <a:xfrm>
            <a:off x="1563081" y="5545672"/>
            <a:ext cx="2075249" cy="408623"/>
          </a:xfrm>
          <a:prstGeom prst="roundRect">
            <a:avLst/>
          </a:prstGeom>
          <a:solidFill>
            <a:srgbClr val="D1C4DE"/>
          </a:solidFill>
          <a:ln w="19050">
            <a:solidFill>
              <a:srgbClr val="4A3582"/>
            </a:solidFill>
          </a:ln>
        </p:spPr>
        <p:txBody>
          <a:bodyPr wrap="none">
            <a:spAutoFit/>
          </a:bodyPr>
          <a:lstStyle/>
          <a:p>
            <a:pPr algn="ctr"/>
            <a:r>
              <a:rPr lang="en-GB" b="1" dirty="0"/>
              <a:t>28 minutes past 2</a:t>
            </a:r>
          </a:p>
        </p:txBody>
      </p:sp>
      <p:pic>
        <p:nvPicPr>
          <p:cNvPr id="11" name="Picture 10">
            <a:extLst>
              <a:ext uri="{FF2B5EF4-FFF2-40B4-BE49-F238E27FC236}">
                <a16:creationId xmlns:a16="http://schemas.microsoft.com/office/drawing/2014/main" xmlns=""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xmlns=""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xmlns="" id="{6C63B89F-BCF5-4CF5-BF6C-AAE2A9D22D0F}"/>
              </a:ext>
            </a:extLst>
          </p:cNvPr>
          <p:cNvSpPr/>
          <p:nvPr/>
        </p:nvSpPr>
        <p:spPr>
          <a:xfrm>
            <a:off x="5512646" y="5545672"/>
            <a:ext cx="2059064" cy="408623"/>
          </a:xfrm>
          <a:prstGeom prst="roundRect">
            <a:avLst/>
          </a:prstGeom>
          <a:solidFill>
            <a:srgbClr val="D1C4DE"/>
          </a:solidFill>
          <a:ln w="19050">
            <a:solidFill>
              <a:srgbClr val="4A3582"/>
            </a:solidFill>
          </a:ln>
        </p:spPr>
        <p:txBody>
          <a:bodyPr wrap="none">
            <a:spAutoFit/>
          </a:bodyPr>
          <a:lstStyle/>
          <a:p>
            <a:pPr algn="ctr"/>
            <a:r>
              <a:rPr lang="en-GB" b="1" dirty="0"/>
              <a:t>2 minutes past 10</a:t>
            </a:r>
          </a:p>
        </p:txBody>
      </p:sp>
      <p:sp>
        <p:nvSpPr>
          <p:cNvPr id="16" name="Oval 15">
            <a:extLst>
              <a:ext uri="{FF2B5EF4-FFF2-40B4-BE49-F238E27FC236}">
                <a16:creationId xmlns:a16="http://schemas.microsoft.com/office/drawing/2014/main" xmlns="" id="{C16D46C1-352A-4F75-AE29-2B91DC10262C}"/>
              </a:ext>
            </a:extLst>
          </p:cNvPr>
          <p:cNvSpPr/>
          <p:nvPr/>
        </p:nvSpPr>
        <p:spPr>
          <a:xfrm>
            <a:off x="3228518" y="246269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17" name="Group 16">
            <a:extLst>
              <a:ext uri="{FF2B5EF4-FFF2-40B4-BE49-F238E27FC236}">
                <a16:creationId xmlns:a16="http://schemas.microsoft.com/office/drawing/2014/main" xmlns="" id="{6C538FD5-5F35-4597-B448-623C0B522F07}"/>
              </a:ext>
            </a:extLst>
          </p:cNvPr>
          <p:cNvGrpSpPr/>
          <p:nvPr/>
        </p:nvGrpSpPr>
        <p:grpSpPr>
          <a:xfrm>
            <a:off x="3675495" y="2916589"/>
            <a:ext cx="365805" cy="307777"/>
            <a:chOff x="5645213" y="3153483"/>
            <a:chExt cx="365805" cy="307777"/>
          </a:xfrm>
        </p:grpSpPr>
        <p:sp>
          <p:nvSpPr>
            <p:cNvPr id="18" name="Oval 17">
              <a:extLst>
                <a:ext uri="{FF2B5EF4-FFF2-40B4-BE49-F238E27FC236}">
                  <a16:creationId xmlns:a16="http://schemas.microsoft.com/office/drawing/2014/main" xmlns=""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xmlns=""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1" name="Group 20">
            <a:extLst>
              <a:ext uri="{FF2B5EF4-FFF2-40B4-BE49-F238E27FC236}">
                <a16:creationId xmlns:a16="http://schemas.microsoft.com/office/drawing/2014/main" xmlns="" id="{08819B92-B214-4830-8265-C5D5E72A4BC4}"/>
              </a:ext>
            </a:extLst>
          </p:cNvPr>
          <p:cNvGrpSpPr/>
          <p:nvPr/>
        </p:nvGrpSpPr>
        <p:grpSpPr>
          <a:xfrm>
            <a:off x="3886906" y="3643654"/>
            <a:ext cx="348173" cy="307777"/>
            <a:chOff x="5654029" y="3153483"/>
            <a:chExt cx="348173" cy="307777"/>
          </a:xfrm>
        </p:grpSpPr>
        <p:sp>
          <p:nvSpPr>
            <p:cNvPr id="22" name="Oval 21">
              <a:extLst>
                <a:ext uri="{FF2B5EF4-FFF2-40B4-BE49-F238E27FC236}">
                  <a16:creationId xmlns:a16="http://schemas.microsoft.com/office/drawing/2014/main" xmlns=""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xmlns=""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4" name="Group 23">
            <a:extLst>
              <a:ext uri="{FF2B5EF4-FFF2-40B4-BE49-F238E27FC236}">
                <a16:creationId xmlns:a16="http://schemas.microsoft.com/office/drawing/2014/main" xmlns="" id="{1B204568-0393-4AF9-ADA5-4817D8A773F5}"/>
              </a:ext>
            </a:extLst>
          </p:cNvPr>
          <p:cNvGrpSpPr/>
          <p:nvPr/>
        </p:nvGrpSpPr>
        <p:grpSpPr>
          <a:xfrm>
            <a:off x="3666678" y="4434496"/>
            <a:ext cx="391454" cy="307777"/>
            <a:chOff x="5646296" y="3153483"/>
            <a:chExt cx="391454" cy="307777"/>
          </a:xfrm>
        </p:grpSpPr>
        <p:sp>
          <p:nvSpPr>
            <p:cNvPr id="25" name="Oval 24">
              <a:extLst>
                <a:ext uri="{FF2B5EF4-FFF2-40B4-BE49-F238E27FC236}">
                  <a16:creationId xmlns:a16="http://schemas.microsoft.com/office/drawing/2014/main" xmlns=""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xmlns=""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27" name="Group 26">
            <a:extLst>
              <a:ext uri="{FF2B5EF4-FFF2-40B4-BE49-F238E27FC236}">
                <a16:creationId xmlns:a16="http://schemas.microsoft.com/office/drawing/2014/main" xmlns="" id="{FF8177B5-1241-4408-9E60-F11CB351C402}"/>
              </a:ext>
            </a:extLst>
          </p:cNvPr>
          <p:cNvGrpSpPr/>
          <p:nvPr/>
        </p:nvGrpSpPr>
        <p:grpSpPr>
          <a:xfrm>
            <a:off x="3163692" y="4944203"/>
            <a:ext cx="373821" cy="307777"/>
            <a:chOff x="5655113" y="3153483"/>
            <a:chExt cx="373821" cy="307777"/>
          </a:xfrm>
        </p:grpSpPr>
        <p:sp>
          <p:nvSpPr>
            <p:cNvPr id="28" name="Oval 27">
              <a:extLst>
                <a:ext uri="{FF2B5EF4-FFF2-40B4-BE49-F238E27FC236}">
                  <a16:creationId xmlns:a16="http://schemas.microsoft.com/office/drawing/2014/main" xmlns=""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xmlns=""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30" name="Group 29">
            <a:extLst>
              <a:ext uri="{FF2B5EF4-FFF2-40B4-BE49-F238E27FC236}">
                <a16:creationId xmlns:a16="http://schemas.microsoft.com/office/drawing/2014/main" xmlns="" id="{C12463D2-5F08-4C8A-A50F-BCFC6C8C9CCA}"/>
              </a:ext>
            </a:extLst>
          </p:cNvPr>
          <p:cNvGrpSpPr/>
          <p:nvPr/>
        </p:nvGrpSpPr>
        <p:grpSpPr>
          <a:xfrm>
            <a:off x="2430467" y="5136993"/>
            <a:ext cx="386644" cy="307777"/>
            <a:chOff x="5648701" y="3153483"/>
            <a:chExt cx="386644" cy="307777"/>
          </a:xfrm>
        </p:grpSpPr>
        <p:sp>
          <p:nvSpPr>
            <p:cNvPr id="31" name="Oval 30">
              <a:extLst>
                <a:ext uri="{FF2B5EF4-FFF2-40B4-BE49-F238E27FC236}">
                  <a16:creationId xmlns:a16="http://schemas.microsoft.com/office/drawing/2014/main" xmlns=""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xmlns=""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33" name="Oval 32">
            <a:extLst>
              <a:ext uri="{FF2B5EF4-FFF2-40B4-BE49-F238E27FC236}">
                <a16:creationId xmlns:a16="http://schemas.microsoft.com/office/drawing/2014/main" xmlns="" id="{C16D46C1-352A-4F75-AE29-2B91DC10262C}"/>
              </a:ext>
            </a:extLst>
          </p:cNvPr>
          <p:cNvSpPr/>
          <p:nvPr/>
        </p:nvSpPr>
        <p:spPr>
          <a:xfrm>
            <a:off x="7176324" y="246978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4" name="Group 33">
            <a:extLst>
              <a:ext uri="{FF2B5EF4-FFF2-40B4-BE49-F238E27FC236}">
                <a16:creationId xmlns:a16="http://schemas.microsoft.com/office/drawing/2014/main" xmlns="" id="{6C538FD5-5F35-4597-B448-623C0B522F07}"/>
              </a:ext>
            </a:extLst>
          </p:cNvPr>
          <p:cNvGrpSpPr/>
          <p:nvPr/>
        </p:nvGrpSpPr>
        <p:grpSpPr>
          <a:xfrm>
            <a:off x="7623301" y="2923679"/>
            <a:ext cx="365805" cy="307777"/>
            <a:chOff x="5645213" y="3153483"/>
            <a:chExt cx="365805" cy="307777"/>
          </a:xfrm>
        </p:grpSpPr>
        <p:sp>
          <p:nvSpPr>
            <p:cNvPr id="35" name="Oval 34">
              <a:extLst>
                <a:ext uri="{FF2B5EF4-FFF2-40B4-BE49-F238E27FC236}">
                  <a16:creationId xmlns:a16="http://schemas.microsoft.com/office/drawing/2014/main" xmlns=""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xmlns=""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7" name="Group 36">
            <a:extLst>
              <a:ext uri="{FF2B5EF4-FFF2-40B4-BE49-F238E27FC236}">
                <a16:creationId xmlns:a16="http://schemas.microsoft.com/office/drawing/2014/main" xmlns="" id="{08819B92-B214-4830-8265-C5D5E72A4BC4}"/>
              </a:ext>
            </a:extLst>
          </p:cNvPr>
          <p:cNvGrpSpPr/>
          <p:nvPr/>
        </p:nvGrpSpPr>
        <p:grpSpPr>
          <a:xfrm>
            <a:off x="7834712" y="3650744"/>
            <a:ext cx="348173" cy="307777"/>
            <a:chOff x="5654029" y="3153483"/>
            <a:chExt cx="348173" cy="307777"/>
          </a:xfrm>
        </p:grpSpPr>
        <p:sp>
          <p:nvSpPr>
            <p:cNvPr id="38" name="Oval 37">
              <a:extLst>
                <a:ext uri="{FF2B5EF4-FFF2-40B4-BE49-F238E27FC236}">
                  <a16:creationId xmlns:a16="http://schemas.microsoft.com/office/drawing/2014/main" xmlns=""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xmlns=""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40" name="Group 39">
            <a:extLst>
              <a:ext uri="{FF2B5EF4-FFF2-40B4-BE49-F238E27FC236}">
                <a16:creationId xmlns:a16="http://schemas.microsoft.com/office/drawing/2014/main" xmlns="" id="{1B204568-0393-4AF9-ADA5-4817D8A773F5}"/>
              </a:ext>
            </a:extLst>
          </p:cNvPr>
          <p:cNvGrpSpPr/>
          <p:nvPr/>
        </p:nvGrpSpPr>
        <p:grpSpPr>
          <a:xfrm>
            <a:off x="7614484" y="4441586"/>
            <a:ext cx="391454" cy="307777"/>
            <a:chOff x="5646296" y="3153483"/>
            <a:chExt cx="391454" cy="307777"/>
          </a:xfrm>
        </p:grpSpPr>
        <p:sp>
          <p:nvSpPr>
            <p:cNvPr id="41" name="Oval 40">
              <a:extLst>
                <a:ext uri="{FF2B5EF4-FFF2-40B4-BE49-F238E27FC236}">
                  <a16:creationId xmlns:a16="http://schemas.microsoft.com/office/drawing/2014/main" xmlns=""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xmlns=""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43" name="Group 42">
            <a:extLst>
              <a:ext uri="{FF2B5EF4-FFF2-40B4-BE49-F238E27FC236}">
                <a16:creationId xmlns:a16="http://schemas.microsoft.com/office/drawing/2014/main" xmlns="" id="{FF8177B5-1241-4408-9E60-F11CB351C402}"/>
              </a:ext>
            </a:extLst>
          </p:cNvPr>
          <p:cNvGrpSpPr/>
          <p:nvPr/>
        </p:nvGrpSpPr>
        <p:grpSpPr>
          <a:xfrm>
            <a:off x="7111498" y="4951293"/>
            <a:ext cx="373821" cy="307777"/>
            <a:chOff x="5655113" y="3153483"/>
            <a:chExt cx="373821" cy="307777"/>
          </a:xfrm>
        </p:grpSpPr>
        <p:sp>
          <p:nvSpPr>
            <p:cNvPr id="44" name="Oval 43">
              <a:extLst>
                <a:ext uri="{FF2B5EF4-FFF2-40B4-BE49-F238E27FC236}">
                  <a16:creationId xmlns:a16="http://schemas.microsoft.com/office/drawing/2014/main" xmlns=""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xmlns=""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46" name="Group 45">
            <a:extLst>
              <a:ext uri="{FF2B5EF4-FFF2-40B4-BE49-F238E27FC236}">
                <a16:creationId xmlns:a16="http://schemas.microsoft.com/office/drawing/2014/main" xmlns="" id="{C12463D2-5F08-4C8A-A50F-BCFC6C8C9CCA}"/>
              </a:ext>
            </a:extLst>
          </p:cNvPr>
          <p:cNvGrpSpPr/>
          <p:nvPr/>
        </p:nvGrpSpPr>
        <p:grpSpPr>
          <a:xfrm>
            <a:off x="6378273" y="5144083"/>
            <a:ext cx="386644" cy="307777"/>
            <a:chOff x="5648701" y="3153483"/>
            <a:chExt cx="386644" cy="307777"/>
          </a:xfrm>
        </p:grpSpPr>
        <p:sp>
          <p:nvSpPr>
            <p:cNvPr id="47" name="Oval 46">
              <a:extLst>
                <a:ext uri="{FF2B5EF4-FFF2-40B4-BE49-F238E27FC236}">
                  <a16:creationId xmlns:a16="http://schemas.microsoft.com/office/drawing/2014/main" xmlns=""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xmlns=""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cxnSp>
        <p:nvCxnSpPr>
          <p:cNvPr id="53" name="Straight Arrow Connector 52">
            <a:extLst>
              <a:ext uri="{FF2B5EF4-FFF2-40B4-BE49-F238E27FC236}">
                <a16:creationId xmlns:a16="http://schemas.microsoft.com/office/drawing/2014/main" xmlns="" id="{A1215AA7-93DB-4CB0-8DDE-0783A5732CF8}"/>
              </a:ext>
            </a:extLst>
          </p:cNvPr>
          <p:cNvCxnSpPr>
            <a:cxnSpLocks/>
          </p:cNvCxnSpPr>
          <p:nvPr/>
        </p:nvCxnSpPr>
        <p:spPr>
          <a:xfrm>
            <a:off x="2647190" y="3797544"/>
            <a:ext cx="194484" cy="110504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xmlns="" id="{2B4A1503-4CA3-4975-A6C2-478BBEF9E0B5}"/>
              </a:ext>
            </a:extLst>
          </p:cNvPr>
          <p:cNvCxnSpPr>
            <a:cxnSpLocks/>
          </p:cNvCxnSpPr>
          <p:nvPr/>
        </p:nvCxnSpPr>
        <p:spPr>
          <a:xfrm flipV="1">
            <a:off x="2647191" y="3545058"/>
            <a:ext cx="736089" cy="25248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xmlns="" id="{0DDB82E2-F7E0-445F-9096-60034DF59977}"/>
              </a:ext>
            </a:extLst>
          </p:cNvPr>
          <p:cNvCxnSpPr>
            <a:cxnSpLocks/>
          </p:cNvCxnSpPr>
          <p:nvPr/>
        </p:nvCxnSpPr>
        <p:spPr>
          <a:xfrm flipV="1">
            <a:off x="6545318" y="2785403"/>
            <a:ext cx="200140" cy="101917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xmlns="" id="{6CB1882E-BF42-4ECA-A6A1-D67082D299DF}"/>
              </a:ext>
            </a:extLst>
          </p:cNvPr>
          <p:cNvCxnSpPr>
            <a:cxnSpLocks/>
          </p:cNvCxnSpPr>
          <p:nvPr/>
        </p:nvCxnSpPr>
        <p:spPr>
          <a:xfrm flipH="1" flipV="1">
            <a:off x="5859194" y="3362178"/>
            <a:ext cx="700193" cy="43536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50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par>
                                <p:cTn id="57" presetID="10"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33" grpId="0" animBg="1"/>
    </p:bldLst>
  </p:timing>
</p:sld>
</file>

<file path=ppt/theme/theme1.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1">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resentation Template" id="{14A540DB-2BD4-4E42-9A45-35BBAA252D39}" vid="{82D6A7FA-28C5-4B0C-A16A-E306BAE6F13D}"/>
    </a:ext>
  </a:extLst>
</a:theme>
</file>

<file path=ppt/theme/theme2.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id="{14A540DB-2BD4-4E42-9A45-35BBAA252D39}" vid="{444C389A-D247-4C10-BA1B-553142AFC24B}"/>
    </a:ext>
  </a:extLst>
</a:theme>
</file>

<file path=docProps/app.xml><?xml version="1.0" encoding="utf-8"?>
<Properties xmlns="http://schemas.openxmlformats.org/officeDocument/2006/extended-properties" xmlns:vt="http://schemas.openxmlformats.org/officeDocument/2006/docPropsVTypes">
  <Template/>
  <TotalTime>1292</TotalTime>
  <Words>1185</Words>
  <Application>Microsoft Office PowerPoint</Application>
  <PresentationFormat>On-screen Show (4:3)</PresentationFormat>
  <Paragraphs>201</Paragraphs>
  <Slides>28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Twinkl SemiBold</vt:lpstr>
      <vt:lpstr>Sassoon Infant Rg</vt:lpstr>
      <vt:lpstr>Sassoon Infant Md</vt:lpstr>
      <vt:lpstr>Arial</vt:lpstr>
      <vt:lpstr>Tuffy</vt:lpstr>
      <vt:lpstr>Twinkl</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Rachel Spinks</cp:lastModifiedBy>
  <cp:revision>86</cp:revision>
  <dcterms:created xsi:type="dcterms:W3CDTF">2018-10-16T13:36:33Z</dcterms:created>
  <dcterms:modified xsi:type="dcterms:W3CDTF">2020-06-27T11:47:45Z</dcterms:modified>
</cp:coreProperties>
</file>