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14" roundtripDataSignature="AMtx7milV4deop9HVc1Xga4HjvBTS0i7y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95" d="100"/>
          <a:sy n="95" d="100"/>
        </p:scale>
        <p:origin x="17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9144041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3536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8508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1397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5443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7099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6878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2072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2432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048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6"/>
        <p:cNvGrpSpPr/>
        <p:nvPr/>
      </p:nvGrpSpPr>
      <p:grpSpPr>
        <a:xfrm>
          <a:off x="0" y="0"/>
          <a:ext cx="0" cy="0"/>
          <a:chOff x="0" y="0"/>
          <a:chExt cx="0" cy="0"/>
        </a:xfrm>
      </p:grpSpPr>
      <p:sp>
        <p:nvSpPr>
          <p:cNvPr id="67" name="Google Shape;67;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 name="Google Shape;1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4" name="Google Shape;2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3" name="Google Shape;3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
        <p:cNvGrpSpPr/>
        <p:nvPr/>
      </p:nvGrpSpPr>
      <p:grpSpPr>
        <a:xfrm>
          <a:off x="0" y="0"/>
          <a:ext cx="0" cy="0"/>
          <a:chOff x="0" y="0"/>
          <a:chExt cx="0" cy="0"/>
        </a:xfrm>
      </p:grpSpPr>
      <p:sp>
        <p:nvSpPr>
          <p:cNvPr id="35" name="Google Shape;35;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 name="Google Shape;36;p1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7" name="Google Shape;37;p1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1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Google Shape;39;p1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 name="Google Shape;4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2"/>
        <p:cNvGrpSpPr/>
        <p:nvPr/>
      </p:nvGrpSpPr>
      <p:grpSpPr>
        <a:xfrm>
          <a:off x="0" y="0"/>
          <a:ext cx="0" cy="0"/>
          <a:chOff x="0" y="0"/>
          <a:chExt cx="0" cy="0"/>
        </a:xfrm>
      </p:grpSpPr>
      <p:sp>
        <p:nvSpPr>
          <p:cNvPr id="53" name="Google Shape;53;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4" name="Google Shape;54;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5" name="Google Shape;55;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56" name="Google Shape;5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1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2" name="Google Shape;62;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3" name="Google Shape;63;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0"/>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0" y="4352"/>
            <a:ext cx="12192000" cy="6849296"/>
          </a:xfrm>
          <a:prstGeom prst="rect">
            <a:avLst/>
          </a:prstGeom>
          <a:noFill/>
          <a:ln>
            <a:noFill/>
          </a:ln>
        </p:spPr>
      </p:pic>
      <p:sp>
        <p:nvSpPr>
          <p:cNvPr id="7" name="Google Shape;7;p10"/>
          <p:cNvSpPr txBox="1"/>
          <p:nvPr/>
        </p:nvSpPr>
        <p:spPr>
          <a:xfrm>
            <a:off x="9213573" y="6438406"/>
            <a:ext cx="2743200" cy="279938"/>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Clr>
                <a:srgbClr val="3F3F3F"/>
              </a:buClr>
              <a:buSzPts val="1200"/>
              <a:buFont typeface="Trebuchet MS"/>
              <a:buNone/>
            </a:pPr>
            <a:r>
              <a:rPr lang="en-GB" sz="1100" b="1" i="0" u="none" strike="noStrike" cap="none">
                <a:solidFill>
                  <a:schemeClr val="lt1"/>
                </a:solidFill>
                <a:latin typeface="Trebuchet MS"/>
                <a:ea typeface="Trebuchet MS"/>
                <a:cs typeface="Trebuchet MS"/>
                <a:sym typeface="Trebuchet MS"/>
              </a:rPr>
              <a:t>Copyright 2020</a:t>
            </a:r>
            <a:endParaRPr sz="1100" b="0" i="0" u="none" strike="noStrike" cap="none">
              <a:solidFill>
                <a:schemeClr val="lt1"/>
              </a:solidFill>
              <a:latin typeface="Calibri"/>
              <a:ea typeface="Calibri"/>
              <a:cs typeface="Calibri"/>
              <a:sym typeface="Calibri"/>
            </a:endParaRPr>
          </a:p>
        </p:txBody>
      </p:sp>
      <p:pic>
        <p:nvPicPr>
          <p:cNvPr id="8" name="Google Shape;8;p10"/>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140577" y="6260325"/>
            <a:ext cx="900160" cy="6360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
          <p:cNvSpPr txBox="1"/>
          <p:nvPr/>
        </p:nvSpPr>
        <p:spPr>
          <a:xfrm>
            <a:off x="838200" y="3792088"/>
            <a:ext cx="10515600" cy="837508"/>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2800"/>
              <a:buFont typeface="Trebuchet MS"/>
              <a:buNone/>
            </a:pPr>
            <a:r>
              <a:rPr lang="en-GB" sz="2800" b="1">
                <a:solidFill>
                  <a:schemeClr val="dk1"/>
                </a:solidFill>
                <a:latin typeface="Trebuchet MS"/>
                <a:ea typeface="Trebuchet MS"/>
                <a:cs typeface="Trebuchet MS"/>
                <a:sym typeface="Trebuchet MS"/>
              </a:rPr>
              <a:t>A VE Day Celebration</a:t>
            </a:r>
            <a:endParaRPr/>
          </a:p>
        </p:txBody>
      </p:sp>
      <p:sp>
        <p:nvSpPr>
          <p:cNvPr id="83" name="Google Shape;83;p1"/>
          <p:cNvSpPr txBox="1"/>
          <p:nvPr/>
        </p:nvSpPr>
        <p:spPr>
          <a:xfrm>
            <a:off x="838200" y="2329048"/>
            <a:ext cx="10515600" cy="83750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8000"/>
              <a:buFont typeface="Trebuchet MS"/>
              <a:buNone/>
            </a:pPr>
            <a:r>
              <a:rPr lang="en-GB" sz="8000" b="1">
                <a:solidFill>
                  <a:schemeClr val="dk1"/>
                </a:solidFill>
                <a:latin typeface="Trebuchet MS"/>
                <a:ea typeface="Trebuchet MS"/>
                <a:cs typeface="Trebuchet MS"/>
                <a:sym typeface="Trebuchet MS"/>
              </a:rPr>
              <a:t>War Heroes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
          <p:cNvSpPr txBox="1"/>
          <p:nvPr/>
        </p:nvSpPr>
        <p:spPr>
          <a:xfrm>
            <a:off x="722245" y="672968"/>
            <a:ext cx="10515600" cy="837508"/>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Trebuchet MS"/>
              <a:buNone/>
            </a:pPr>
            <a:r>
              <a:rPr lang="en-GB" sz="4400" b="1">
                <a:solidFill>
                  <a:schemeClr val="dk1"/>
                </a:solidFill>
                <a:latin typeface="Trebuchet MS"/>
                <a:ea typeface="Trebuchet MS"/>
                <a:cs typeface="Trebuchet MS"/>
                <a:sym typeface="Trebuchet MS"/>
              </a:rPr>
              <a:t>World War 2</a:t>
            </a:r>
            <a:endParaRPr/>
          </a:p>
        </p:txBody>
      </p:sp>
      <p:sp>
        <p:nvSpPr>
          <p:cNvPr id="89" name="Google Shape;89;p2"/>
          <p:cNvSpPr txBox="1"/>
          <p:nvPr/>
        </p:nvSpPr>
        <p:spPr>
          <a:xfrm>
            <a:off x="722245" y="1580122"/>
            <a:ext cx="10515600" cy="407899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850"/>
              <a:buFont typeface="Arial"/>
              <a:buNone/>
            </a:pPr>
            <a:r>
              <a:rPr lang="en-GB" sz="1850">
                <a:solidFill>
                  <a:schemeClr val="dk1"/>
                </a:solidFill>
                <a:latin typeface="Calibri"/>
                <a:ea typeface="Calibri"/>
                <a:cs typeface="Calibri"/>
                <a:sym typeface="Calibri"/>
              </a:rPr>
              <a:t>World War II started on 1</a:t>
            </a:r>
            <a:r>
              <a:rPr lang="en-GB" sz="1850" baseline="30000">
                <a:solidFill>
                  <a:schemeClr val="dk1"/>
                </a:solidFill>
                <a:latin typeface="Calibri"/>
                <a:ea typeface="Calibri"/>
                <a:cs typeface="Calibri"/>
                <a:sym typeface="Calibri"/>
              </a:rPr>
              <a:t>st</a:t>
            </a:r>
            <a:r>
              <a:rPr lang="en-GB" sz="1850">
                <a:solidFill>
                  <a:schemeClr val="dk1"/>
                </a:solidFill>
                <a:latin typeface="Calibri"/>
                <a:ea typeface="Calibri"/>
                <a:cs typeface="Calibri"/>
                <a:sym typeface="Calibri"/>
              </a:rPr>
              <a:t> September 1939. The war began because Germany had invaded Poland. Despite warnings from Britain and France, Germany continued and they declared war two days later.</a:t>
            </a:r>
            <a:endParaRPr/>
          </a:p>
          <a:p>
            <a:pPr marL="0" marR="0" lvl="0" indent="0" algn="l" rtl="0">
              <a:lnSpc>
                <a:spcPct val="90000"/>
              </a:lnSpc>
              <a:spcBef>
                <a:spcPts val="1000"/>
              </a:spcBef>
              <a:spcAft>
                <a:spcPts val="0"/>
              </a:spcAft>
              <a:buClr>
                <a:schemeClr val="dk1"/>
              </a:buClr>
              <a:buSzPts val="1850"/>
              <a:buFont typeface="Arial"/>
              <a:buNone/>
            </a:pPr>
            <a:r>
              <a:rPr lang="en-GB" sz="1850">
                <a:solidFill>
                  <a:schemeClr val="dk1"/>
                </a:solidFill>
                <a:latin typeface="Calibri"/>
                <a:ea typeface="Calibri"/>
                <a:cs typeface="Calibri"/>
                <a:sym typeface="Calibri"/>
              </a:rPr>
              <a:t>Brave British men and women fought in the army, navy or air force and many lives were lost. </a:t>
            </a:r>
            <a:endParaRPr/>
          </a:p>
          <a:p>
            <a:pPr marL="0" marR="0" lvl="0" indent="0" algn="l" rtl="0">
              <a:lnSpc>
                <a:spcPct val="90000"/>
              </a:lnSpc>
              <a:spcBef>
                <a:spcPts val="1000"/>
              </a:spcBef>
              <a:spcAft>
                <a:spcPts val="0"/>
              </a:spcAft>
              <a:buClr>
                <a:schemeClr val="dk1"/>
              </a:buClr>
              <a:buSzPts val="1850"/>
              <a:buFont typeface="Arial"/>
              <a:buNone/>
            </a:pPr>
            <a:endParaRPr sz="185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1850"/>
              <a:buFont typeface="Arial"/>
              <a:buNone/>
            </a:pPr>
            <a:r>
              <a:rPr lang="en-GB" sz="1850">
                <a:solidFill>
                  <a:schemeClr val="dk1"/>
                </a:solidFill>
                <a:latin typeface="Calibri"/>
                <a:ea typeface="Calibri"/>
                <a:cs typeface="Calibri"/>
                <a:sym typeface="Calibri"/>
              </a:rPr>
              <a:t>In Britain, people faced many difficulties. These included:</a:t>
            </a:r>
            <a:endParaRPr/>
          </a:p>
          <a:p>
            <a:pPr marL="228600" marR="0" lvl="0" indent="-228600" algn="l" rtl="0">
              <a:lnSpc>
                <a:spcPct val="90000"/>
              </a:lnSpc>
              <a:spcBef>
                <a:spcPts val="1000"/>
              </a:spcBef>
              <a:spcAft>
                <a:spcPts val="0"/>
              </a:spcAft>
              <a:buClr>
                <a:schemeClr val="dk1"/>
              </a:buClr>
              <a:buSzPts val="1850"/>
              <a:buFont typeface="Arial"/>
              <a:buChar char="•"/>
            </a:pPr>
            <a:r>
              <a:rPr lang="en-GB" sz="1850">
                <a:solidFill>
                  <a:schemeClr val="dk1"/>
                </a:solidFill>
                <a:latin typeface="Calibri"/>
                <a:ea typeface="Calibri"/>
                <a:cs typeface="Calibri"/>
                <a:sym typeface="Calibri"/>
              </a:rPr>
              <a:t>Rationing – people were only allowed to buy a certain amount of particular foods.</a:t>
            </a:r>
            <a:endParaRPr/>
          </a:p>
          <a:p>
            <a:pPr marL="228600" marR="0" lvl="0" indent="-228600" algn="l" rtl="0">
              <a:lnSpc>
                <a:spcPct val="90000"/>
              </a:lnSpc>
              <a:spcBef>
                <a:spcPts val="1000"/>
              </a:spcBef>
              <a:spcAft>
                <a:spcPts val="0"/>
              </a:spcAft>
              <a:buClr>
                <a:schemeClr val="dk1"/>
              </a:buClr>
              <a:buSzPts val="1850"/>
              <a:buFont typeface="Arial"/>
              <a:buChar char="•"/>
            </a:pPr>
            <a:r>
              <a:rPr lang="en-GB" sz="1850">
                <a:solidFill>
                  <a:schemeClr val="dk1"/>
                </a:solidFill>
                <a:latin typeface="Calibri"/>
                <a:ea typeface="Calibri"/>
                <a:cs typeface="Calibri"/>
                <a:sym typeface="Calibri"/>
              </a:rPr>
              <a:t>Evacuation – children in many cities were sent to live in the countryside, away from their parents.</a:t>
            </a:r>
            <a:endParaRPr/>
          </a:p>
          <a:p>
            <a:pPr marL="228600" marR="0" lvl="0" indent="-228600" algn="l" rtl="0">
              <a:lnSpc>
                <a:spcPct val="90000"/>
              </a:lnSpc>
              <a:spcBef>
                <a:spcPts val="1000"/>
              </a:spcBef>
              <a:spcAft>
                <a:spcPts val="0"/>
              </a:spcAft>
              <a:buClr>
                <a:schemeClr val="dk1"/>
              </a:buClr>
              <a:buSzPts val="1850"/>
              <a:buFont typeface="Arial"/>
              <a:buChar char="•"/>
            </a:pPr>
            <a:r>
              <a:rPr lang="en-GB" sz="1850">
                <a:solidFill>
                  <a:schemeClr val="dk1"/>
                </a:solidFill>
                <a:latin typeface="Calibri"/>
                <a:ea typeface="Calibri"/>
                <a:cs typeface="Calibri"/>
                <a:sym typeface="Calibri"/>
              </a:rPr>
              <a:t>Bombing – enemy planes often dropped bombs on large cities and ports. People had to avoid shining lights at night and ‘black out’ their windows and hide in air raid shelters during bombing attacks.</a:t>
            </a:r>
            <a:endParaRPr/>
          </a:p>
          <a:p>
            <a:pPr marL="228600" marR="0" lvl="0" indent="-228600" algn="l" rtl="0">
              <a:lnSpc>
                <a:spcPct val="90000"/>
              </a:lnSpc>
              <a:spcBef>
                <a:spcPts val="1000"/>
              </a:spcBef>
              <a:spcAft>
                <a:spcPts val="0"/>
              </a:spcAft>
              <a:buClr>
                <a:schemeClr val="dk1"/>
              </a:buClr>
              <a:buSzPts val="1850"/>
              <a:buFont typeface="Arial"/>
              <a:buChar char="•"/>
            </a:pPr>
            <a:r>
              <a:rPr lang="en-GB" sz="1850">
                <a:solidFill>
                  <a:schemeClr val="dk1"/>
                </a:solidFill>
                <a:latin typeface="Calibri"/>
                <a:ea typeface="Calibri"/>
                <a:cs typeface="Calibri"/>
                <a:sym typeface="Calibri"/>
              </a:rPr>
              <a:t>Missing loved ones – many men and some women went away to fight and did not return home for many years.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3"/>
          <p:cNvSpPr txBox="1"/>
          <p:nvPr/>
        </p:nvSpPr>
        <p:spPr>
          <a:xfrm>
            <a:off x="722245" y="672968"/>
            <a:ext cx="10515600" cy="837508"/>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Trebuchet MS"/>
              <a:buNone/>
            </a:pPr>
            <a:r>
              <a:rPr lang="en-GB" sz="4400" b="1">
                <a:solidFill>
                  <a:schemeClr val="dk1"/>
                </a:solidFill>
                <a:latin typeface="Trebuchet MS"/>
                <a:ea typeface="Trebuchet MS"/>
                <a:cs typeface="Trebuchet MS"/>
                <a:sym typeface="Trebuchet MS"/>
              </a:rPr>
              <a:t>The End of The War</a:t>
            </a:r>
            <a:endParaRPr/>
          </a:p>
        </p:txBody>
      </p:sp>
      <p:sp>
        <p:nvSpPr>
          <p:cNvPr id="95" name="Google Shape;95;p3"/>
          <p:cNvSpPr txBox="1"/>
          <p:nvPr/>
        </p:nvSpPr>
        <p:spPr>
          <a:xfrm>
            <a:off x="722245" y="1719312"/>
            <a:ext cx="10515600" cy="113259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000"/>
              <a:buFont typeface="Arial"/>
              <a:buNone/>
            </a:pPr>
            <a:r>
              <a:rPr lang="en-GB" sz="2000">
                <a:solidFill>
                  <a:schemeClr val="dk1"/>
                </a:solidFill>
                <a:latin typeface="Calibri"/>
                <a:ea typeface="Calibri"/>
                <a:cs typeface="Calibri"/>
                <a:sym typeface="Calibri"/>
              </a:rPr>
              <a:t>In Europe, the second world war ended on 8</a:t>
            </a:r>
            <a:r>
              <a:rPr lang="en-GB" sz="2000" baseline="30000">
                <a:solidFill>
                  <a:schemeClr val="dk1"/>
                </a:solidFill>
                <a:latin typeface="Calibri"/>
                <a:ea typeface="Calibri"/>
                <a:cs typeface="Calibri"/>
                <a:sym typeface="Calibri"/>
              </a:rPr>
              <a:t>th</a:t>
            </a:r>
            <a:r>
              <a:rPr lang="en-GB" sz="2000">
                <a:solidFill>
                  <a:schemeClr val="dk1"/>
                </a:solidFill>
                <a:latin typeface="Calibri"/>
                <a:ea typeface="Calibri"/>
                <a:cs typeface="Calibri"/>
                <a:sym typeface="Calibri"/>
              </a:rPr>
              <a:t> May 1945. Great Britain had been fighting for nearly six years!</a:t>
            </a:r>
            <a:endParaRPr/>
          </a:p>
          <a:p>
            <a:pPr marL="0" marR="0" lvl="0" indent="0" algn="l" rtl="0">
              <a:lnSpc>
                <a:spcPct val="90000"/>
              </a:lnSpc>
              <a:spcBef>
                <a:spcPts val="1000"/>
              </a:spcBef>
              <a:spcAft>
                <a:spcPts val="0"/>
              </a:spcAft>
              <a:buClr>
                <a:schemeClr val="dk1"/>
              </a:buClr>
              <a:buSzPts val="2000"/>
              <a:buFont typeface="Arial"/>
              <a:buNone/>
            </a:pPr>
            <a:r>
              <a:rPr lang="en-GB" sz="2000">
                <a:solidFill>
                  <a:schemeClr val="dk1"/>
                </a:solidFill>
                <a:latin typeface="Calibri"/>
                <a:ea typeface="Calibri"/>
                <a:cs typeface="Calibri"/>
                <a:sym typeface="Calibri"/>
              </a:rPr>
              <a:t>This is commemorated every year and is called </a:t>
            </a:r>
            <a:r>
              <a:rPr lang="en-GB" sz="2000" b="1">
                <a:solidFill>
                  <a:schemeClr val="dk1"/>
                </a:solidFill>
                <a:latin typeface="Calibri"/>
                <a:ea typeface="Calibri"/>
                <a:cs typeface="Calibri"/>
                <a:sym typeface="Calibri"/>
              </a:rPr>
              <a:t>VE Day, </a:t>
            </a:r>
            <a:r>
              <a:rPr lang="en-GB" sz="2000">
                <a:solidFill>
                  <a:schemeClr val="dk1"/>
                </a:solidFill>
                <a:latin typeface="Calibri"/>
                <a:ea typeface="Calibri"/>
                <a:cs typeface="Calibri"/>
                <a:sym typeface="Calibri"/>
              </a:rPr>
              <a:t>which stands for Victory in Europe.</a:t>
            </a:r>
            <a:endParaRPr/>
          </a:p>
          <a:p>
            <a:pPr marL="0" marR="0" lvl="0" indent="0" algn="l" rtl="0">
              <a:lnSpc>
                <a:spcPct val="90000"/>
              </a:lnSpc>
              <a:spcBef>
                <a:spcPts val="100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p:txBody>
      </p:sp>
      <p:pic>
        <p:nvPicPr>
          <p:cNvPr id="96" name="Google Shape;96;p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590209" y="3278717"/>
            <a:ext cx="1910415" cy="2290879"/>
          </a:xfrm>
          <a:prstGeom prst="rect">
            <a:avLst/>
          </a:prstGeom>
          <a:noFill/>
          <a:ln>
            <a:noFill/>
          </a:ln>
        </p:spPr>
      </p:pic>
      <p:sp>
        <p:nvSpPr>
          <p:cNvPr id="97" name="Google Shape;97;p3"/>
          <p:cNvSpPr txBox="1"/>
          <p:nvPr/>
        </p:nvSpPr>
        <p:spPr>
          <a:xfrm>
            <a:off x="722245" y="3429000"/>
            <a:ext cx="8624955" cy="2265195"/>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Clr>
                <a:schemeClr val="dk1"/>
              </a:buClr>
              <a:buSzPts val="1850"/>
              <a:buFont typeface="Arial"/>
              <a:buNone/>
            </a:pPr>
            <a:r>
              <a:rPr lang="en-GB" sz="1850">
                <a:solidFill>
                  <a:schemeClr val="dk1"/>
                </a:solidFill>
                <a:latin typeface="Calibri"/>
                <a:ea typeface="Calibri"/>
                <a:cs typeface="Calibri"/>
                <a:sym typeface="Calibri"/>
              </a:rPr>
              <a:t>The Prime Minister, Winston Churchill, announced on the radio at 3pm that Germany had surrendered.</a:t>
            </a:r>
            <a:endParaRPr/>
          </a:p>
          <a:p>
            <a:pPr marL="0" marR="0" lvl="0" indent="0" algn="l" rtl="0">
              <a:lnSpc>
                <a:spcPct val="80000"/>
              </a:lnSpc>
              <a:spcBef>
                <a:spcPts val="1000"/>
              </a:spcBef>
              <a:spcAft>
                <a:spcPts val="0"/>
              </a:spcAft>
              <a:buClr>
                <a:schemeClr val="dk1"/>
              </a:buClr>
              <a:buSzPts val="1850"/>
              <a:buFont typeface="Arial"/>
              <a:buNone/>
            </a:pPr>
            <a:endParaRPr sz="1850">
              <a:solidFill>
                <a:schemeClr val="dk1"/>
              </a:solidFill>
              <a:latin typeface="Calibri"/>
              <a:ea typeface="Calibri"/>
              <a:cs typeface="Calibri"/>
              <a:sym typeface="Calibri"/>
            </a:endParaRPr>
          </a:p>
          <a:p>
            <a:pPr marL="0" marR="0" lvl="0" indent="0" algn="l" rtl="0">
              <a:lnSpc>
                <a:spcPct val="80000"/>
              </a:lnSpc>
              <a:spcBef>
                <a:spcPts val="1000"/>
              </a:spcBef>
              <a:spcAft>
                <a:spcPts val="0"/>
              </a:spcAft>
              <a:buClr>
                <a:schemeClr val="dk1"/>
              </a:buClr>
              <a:buSzPts val="1850"/>
              <a:buFont typeface="Arial"/>
              <a:buNone/>
            </a:pPr>
            <a:r>
              <a:rPr lang="en-GB" sz="1850">
                <a:solidFill>
                  <a:schemeClr val="dk1"/>
                </a:solidFill>
                <a:latin typeface="Calibri"/>
                <a:ea typeface="Calibri"/>
                <a:cs typeface="Calibri"/>
                <a:sym typeface="Calibri"/>
              </a:rPr>
              <a:t>The country celebrated and there were many street parties across Great Britain.</a:t>
            </a:r>
            <a:endParaRPr/>
          </a:p>
          <a:p>
            <a:pPr marL="0" marR="0" lvl="0" indent="0" algn="l" rtl="0">
              <a:lnSpc>
                <a:spcPct val="80000"/>
              </a:lnSpc>
              <a:spcBef>
                <a:spcPts val="1000"/>
              </a:spcBef>
              <a:spcAft>
                <a:spcPts val="0"/>
              </a:spcAft>
              <a:buClr>
                <a:schemeClr val="dk1"/>
              </a:buClr>
              <a:buSzPts val="1850"/>
              <a:buFont typeface="Arial"/>
              <a:buNone/>
            </a:pPr>
            <a:endParaRPr sz="1850">
              <a:solidFill>
                <a:schemeClr val="dk1"/>
              </a:solidFill>
              <a:latin typeface="Calibri"/>
              <a:ea typeface="Calibri"/>
              <a:cs typeface="Calibri"/>
              <a:sym typeface="Calibri"/>
            </a:endParaRPr>
          </a:p>
          <a:p>
            <a:pPr marL="0" marR="0" lvl="0" indent="0" algn="l" rtl="0">
              <a:lnSpc>
                <a:spcPct val="80000"/>
              </a:lnSpc>
              <a:spcBef>
                <a:spcPts val="1000"/>
              </a:spcBef>
              <a:spcAft>
                <a:spcPts val="0"/>
              </a:spcAft>
              <a:buClr>
                <a:schemeClr val="dk1"/>
              </a:buClr>
              <a:buSzPts val="1850"/>
              <a:buFont typeface="Arial"/>
              <a:buNone/>
            </a:pPr>
            <a:r>
              <a:rPr lang="en-GB" sz="1850">
                <a:solidFill>
                  <a:schemeClr val="dk1"/>
                </a:solidFill>
                <a:latin typeface="Calibri"/>
                <a:ea typeface="Calibri"/>
                <a:cs typeface="Calibri"/>
                <a:sym typeface="Calibri"/>
              </a:rPr>
              <a:t>There was still fighting in Japan, and World War II didn’t finally end until 2</a:t>
            </a:r>
            <a:r>
              <a:rPr lang="en-GB" sz="1850" baseline="30000">
                <a:solidFill>
                  <a:schemeClr val="dk1"/>
                </a:solidFill>
                <a:latin typeface="Calibri"/>
                <a:ea typeface="Calibri"/>
                <a:cs typeface="Calibri"/>
                <a:sym typeface="Calibri"/>
              </a:rPr>
              <a:t>nd</a:t>
            </a:r>
            <a:r>
              <a:rPr lang="en-GB" sz="1850">
                <a:solidFill>
                  <a:schemeClr val="dk1"/>
                </a:solidFill>
                <a:latin typeface="Calibri"/>
                <a:ea typeface="Calibri"/>
                <a:cs typeface="Calibri"/>
                <a:sym typeface="Calibri"/>
              </a:rPr>
              <a:t> September 1945.</a:t>
            </a:r>
            <a:endParaRPr/>
          </a:p>
          <a:p>
            <a:pPr marL="0" marR="0" lvl="0" indent="0" algn="l" rtl="0">
              <a:lnSpc>
                <a:spcPct val="80000"/>
              </a:lnSpc>
              <a:spcBef>
                <a:spcPts val="1000"/>
              </a:spcBef>
              <a:spcAft>
                <a:spcPts val="0"/>
              </a:spcAft>
              <a:buClr>
                <a:schemeClr val="dk1"/>
              </a:buClr>
              <a:buSzPts val="1850"/>
              <a:buFont typeface="Arial"/>
              <a:buNone/>
            </a:pPr>
            <a:endParaRPr sz="185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500"/>
                                        <p:tgtEl>
                                          <p:spTgt spid="9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7"/>
                                        </p:tgtEl>
                                        <p:attrNameLst>
                                          <p:attrName>style.visibility</p:attrName>
                                        </p:attrNameLst>
                                      </p:cBhvr>
                                      <p:to>
                                        <p:strVal val="visible"/>
                                      </p:to>
                                    </p:set>
                                    <p:anim calcmode="lin" valueType="num">
                                      <p:cBhvr additive="base">
                                        <p:cTn id="12" dur="500"/>
                                        <p:tgtEl>
                                          <p:spTgt spid="97"/>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6"/>
                                        </p:tgtEl>
                                        <p:attrNameLst>
                                          <p:attrName>style.visibility</p:attrName>
                                        </p:attrNameLst>
                                      </p:cBhvr>
                                      <p:to>
                                        <p:strVal val="visible"/>
                                      </p:to>
                                    </p:set>
                                    <p:anim calcmode="lin" valueType="num">
                                      <p:cBhvr additive="base">
                                        <p:cTn id="15" dur="500"/>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
          <p:cNvSpPr txBox="1">
            <a:spLocks noGrp="1"/>
          </p:cNvSpPr>
          <p:nvPr>
            <p:ph type="body" idx="1"/>
          </p:nvPr>
        </p:nvSpPr>
        <p:spPr>
          <a:xfrm>
            <a:off x="722245" y="1825625"/>
            <a:ext cx="3187146"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800"/>
              <a:buNone/>
            </a:pPr>
            <a:r>
              <a:rPr lang="en-GB"/>
              <a:t>This year will be the 75</a:t>
            </a:r>
            <a:r>
              <a:rPr lang="en-GB" baseline="30000"/>
              <a:t>th</a:t>
            </a:r>
            <a:r>
              <a:rPr lang="en-GB"/>
              <a:t> anniversary of VE Day. Many events had been planned across the country to celebrate peace and also remember those who died; but now we need to find ways to mark the occasion at home. </a:t>
            </a:r>
            <a:endParaRPr/>
          </a:p>
        </p:txBody>
      </p:sp>
      <p:sp>
        <p:nvSpPr>
          <p:cNvPr id="103" name="Google Shape;103;p4"/>
          <p:cNvSpPr txBox="1"/>
          <p:nvPr/>
        </p:nvSpPr>
        <p:spPr>
          <a:xfrm>
            <a:off x="722245" y="760549"/>
            <a:ext cx="10515600" cy="837508"/>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Trebuchet MS"/>
              <a:buNone/>
            </a:pPr>
            <a:r>
              <a:rPr lang="en-GB" sz="4400" b="1">
                <a:solidFill>
                  <a:schemeClr val="dk1"/>
                </a:solidFill>
                <a:latin typeface="Trebuchet MS"/>
                <a:ea typeface="Trebuchet MS"/>
                <a:cs typeface="Trebuchet MS"/>
                <a:sym typeface="Trebuchet MS"/>
              </a:rPr>
              <a:t>75</a:t>
            </a:r>
            <a:r>
              <a:rPr lang="en-GB" sz="4400" b="1" baseline="30000">
                <a:solidFill>
                  <a:schemeClr val="dk1"/>
                </a:solidFill>
                <a:latin typeface="Trebuchet MS"/>
                <a:ea typeface="Trebuchet MS"/>
                <a:cs typeface="Trebuchet MS"/>
                <a:sym typeface="Trebuchet MS"/>
              </a:rPr>
              <a:t>th</a:t>
            </a:r>
            <a:r>
              <a:rPr lang="en-GB" sz="4400" b="1">
                <a:solidFill>
                  <a:schemeClr val="dk1"/>
                </a:solidFill>
                <a:latin typeface="Trebuchet MS"/>
                <a:ea typeface="Trebuchet MS"/>
                <a:cs typeface="Trebuchet MS"/>
                <a:sym typeface="Trebuchet MS"/>
              </a:rPr>
              <a:t> Anniversary!</a:t>
            </a:r>
            <a:endParaRPr/>
          </a:p>
        </p:txBody>
      </p:sp>
      <p:pic>
        <p:nvPicPr>
          <p:cNvPr id="104" name="Google Shape;104;p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021629" y="1825624"/>
            <a:ext cx="6448126" cy="4302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5"/>
          <p:cNvSpPr txBox="1">
            <a:spLocks noGrp="1"/>
          </p:cNvSpPr>
          <p:nvPr>
            <p:ph type="body" idx="1"/>
          </p:nvPr>
        </p:nvSpPr>
        <p:spPr>
          <a:xfrm>
            <a:off x="722245" y="1633365"/>
            <a:ext cx="10515600" cy="101707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GB"/>
              <a:t>On VE Day, people will remember the service men and women who fought during the second world war and the sacrifices that they made.</a:t>
            </a:r>
            <a:endParaRPr>
              <a:highlight>
                <a:srgbClr val="00FFFF"/>
              </a:highlight>
            </a:endParaRPr>
          </a:p>
        </p:txBody>
      </p:sp>
      <p:sp>
        <p:nvSpPr>
          <p:cNvPr id="110" name="Google Shape;110;p5"/>
          <p:cNvSpPr txBox="1"/>
          <p:nvPr/>
        </p:nvSpPr>
        <p:spPr>
          <a:xfrm>
            <a:off x="722245" y="760549"/>
            <a:ext cx="10515600" cy="837508"/>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Trebuchet MS"/>
              <a:buNone/>
            </a:pPr>
            <a:r>
              <a:rPr lang="en-GB" sz="4400" b="1">
                <a:solidFill>
                  <a:schemeClr val="dk1"/>
                </a:solidFill>
                <a:latin typeface="Trebuchet MS"/>
                <a:ea typeface="Trebuchet MS"/>
                <a:cs typeface="Trebuchet MS"/>
                <a:sym typeface="Trebuchet MS"/>
              </a:rPr>
              <a:t>Remembering</a:t>
            </a:r>
            <a:endParaRPr/>
          </a:p>
        </p:txBody>
      </p:sp>
      <p:sp>
        <p:nvSpPr>
          <p:cNvPr id="111" name="Google Shape;111;p5"/>
          <p:cNvSpPr txBox="1"/>
          <p:nvPr/>
        </p:nvSpPr>
        <p:spPr>
          <a:xfrm>
            <a:off x="8813580" y="5646611"/>
            <a:ext cx="2093845" cy="450840"/>
          </a:xfrm>
          <a:prstGeom prst="rect">
            <a:avLst/>
          </a:prstGeom>
          <a:noFill/>
          <a:ln>
            <a:noFill/>
          </a:ln>
        </p:spPr>
        <p:txBody>
          <a:bodyPr spcFirstLastPara="1" wrap="square" lIns="91425" tIns="45700" rIns="91425" bIns="45700" anchor="t" anchorCtr="0">
            <a:normAutofit/>
          </a:bodyPr>
          <a:lstStyle/>
          <a:p>
            <a:pPr marL="0" marR="0" lvl="0" indent="0" algn="ctr" rtl="0">
              <a:lnSpc>
                <a:spcPct val="80000"/>
              </a:lnSpc>
              <a:spcBef>
                <a:spcPts val="0"/>
              </a:spcBef>
              <a:spcAft>
                <a:spcPts val="0"/>
              </a:spcAft>
              <a:buClr>
                <a:schemeClr val="dk1"/>
              </a:buClr>
              <a:buSzPts val="2800"/>
              <a:buFont typeface="Arial"/>
              <a:buNone/>
            </a:pPr>
            <a:r>
              <a:rPr lang="en-GB" sz="2800" b="1">
                <a:solidFill>
                  <a:schemeClr val="dk1"/>
                </a:solidFill>
                <a:latin typeface="Calibri"/>
                <a:ea typeface="Calibri"/>
                <a:cs typeface="Calibri"/>
                <a:sym typeface="Calibri"/>
              </a:rPr>
              <a:t>navy</a:t>
            </a:r>
            <a:endParaRPr/>
          </a:p>
        </p:txBody>
      </p:sp>
      <p:pic>
        <p:nvPicPr>
          <p:cNvPr id="112" name="Google Shape;112;p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735210" y="3774677"/>
            <a:ext cx="3963780" cy="1871934"/>
          </a:xfrm>
          <a:prstGeom prst="rect">
            <a:avLst/>
          </a:prstGeom>
          <a:noFill/>
          <a:ln>
            <a:noFill/>
          </a:ln>
        </p:spPr>
      </p:pic>
      <p:pic>
        <p:nvPicPr>
          <p:cNvPr id="113" name="Google Shape;113;p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284575" y="3000386"/>
            <a:ext cx="1354858" cy="2605496"/>
          </a:xfrm>
          <a:prstGeom prst="rect">
            <a:avLst/>
          </a:prstGeom>
          <a:noFill/>
          <a:ln>
            <a:noFill/>
          </a:ln>
        </p:spPr>
      </p:pic>
      <p:pic>
        <p:nvPicPr>
          <p:cNvPr id="114" name="Google Shape;114;p5"/>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889149" y="4443506"/>
            <a:ext cx="3654252" cy="1017070"/>
          </a:xfrm>
          <a:prstGeom prst="rect">
            <a:avLst/>
          </a:prstGeom>
          <a:noFill/>
          <a:ln>
            <a:noFill/>
          </a:ln>
        </p:spPr>
      </p:pic>
      <p:sp>
        <p:nvSpPr>
          <p:cNvPr id="115" name="Google Shape;115;p5"/>
          <p:cNvSpPr txBox="1"/>
          <p:nvPr/>
        </p:nvSpPr>
        <p:spPr>
          <a:xfrm>
            <a:off x="5042454" y="5605882"/>
            <a:ext cx="1636642" cy="38312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800"/>
              <a:buFont typeface="Arial"/>
              <a:buNone/>
            </a:pPr>
            <a:r>
              <a:rPr lang="en-GB" sz="2800" b="1">
                <a:solidFill>
                  <a:schemeClr val="dk1"/>
                </a:solidFill>
                <a:latin typeface="Calibri"/>
                <a:ea typeface="Calibri"/>
                <a:cs typeface="Calibri"/>
                <a:sym typeface="Calibri"/>
              </a:rPr>
              <a:t>air force</a:t>
            </a:r>
            <a:endParaRPr/>
          </a:p>
        </p:txBody>
      </p:sp>
      <p:sp>
        <p:nvSpPr>
          <p:cNvPr id="116" name="Google Shape;116;p5"/>
          <p:cNvSpPr txBox="1"/>
          <p:nvPr/>
        </p:nvSpPr>
        <p:spPr>
          <a:xfrm>
            <a:off x="1284575" y="5646611"/>
            <a:ext cx="1490868" cy="60841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800"/>
              <a:buFont typeface="Arial"/>
              <a:buNone/>
            </a:pPr>
            <a:r>
              <a:rPr lang="en-GB" sz="2800" b="1">
                <a:solidFill>
                  <a:schemeClr val="dk1"/>
                </a:solidFill>
                <a:latin typeface="Calibri"/>
                <a:ea typeface="Calibri"/>
                <a:cs typeface="Calibri"/>
                <a:sym typeface="Calibri"/>
              </a:rPr>
              <a:t>army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6"/>
          <p:cNvSpPr txBox="1">
            <a:spLocks noGrp="1"/>
          </p:cNvSpPr>
          <p:nvPr>
            <p:ph type="body" idx="1"/>
          </p:nvPr>
        </p:nvSpPr>
        <p:spPr>
          <a:xfrm>
            <a:off x="722245" y="1644516"/>
            <a:ext cx="9298654" cy="13190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GB"/>
              <a:t>When the service men and women from the army, navy and air force returned home, they were given medals to show how grateful the nation were that they had fought for the country.</a:t>
            </a:r>
            <a:endParaRPr/>
          </a:p>
        </p:txBody>
      </p:sp>
      <p:sp>
        <p:nvSpPr>
          <p:cNvPr id="122" name="Google Shape;122;p6"/>
          <p:cNvSpPr txBox="1"/>
          <p:nvPr/>
        </p:nvSpPr>
        <p:spPr>
          <a:xfrm>
            <a:off x="722245" y="760549"/>
            <a:ext cx="10515600" cy="837508"/>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Trebuchet MS"/>
              <a:buNone/>
            </a:pPr>
            <a:r>
              <a:rPr lang="en-GB" sz="4400" b="1">
                <a:solidFill>
                  <a:schemeClr val="dk1"/>
                </a:solidFill>
                <a:latin typeface="Trebuchet MS"/>
                <a:ea typeface="Trebuchet MS"/>
                <a:cs typeface="Trebuchet MS"/>
                <a:sym typeface="Trebuchet MS"/>
              </a:rPr>
              <a:t>Returning Home</a:t>
            </a:r>
            <a:endParaRPr/>
          </a:p>
        </p:txBody>
      </p:sp>
      <p:pic>
        <p:nvPicPr>
          <p:cNvPr id="123" name="Google Shape;123;p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020899" y="3542631"/>
            <a:ext cx="1354858" cy="2605496"/>
          </a:xfrm>
          <a:prstGeom prst="rect">
            <a:avLst/>
          </a:prstGeom>
          <a:noFill/>
          <a:ln>
            <a:noFill/>
          </a:ln>
        </p:spPr>
      </p:pic>
      <p:sp>
        <p:nvSpPr>
          <p:cNvPr id="124" name="Google Shape;124;p6"/>
          <p:cNvSpPr/>
          <p:nvPr/>
        </p:nvSpPr>
        <p:spPr>
          <a:xfrm>
            <a:off x="5877931" y="3740228"/>
            <a:ext cx="4071155" cy="921746"/>
          </a:xfrm>
          <a:prstGeom prst="wedgeRoundRectCallout">
            <a:avLst>
              <a:gd name="adj1" fmla="val 56705"/>
              <a:gd name="adj2" fmla="val -32430"/>
              <a:gd name="adj3" fmla="val 16667"/>
            </a:avLst>
          </a:prstGeom>
          <a:solidFill>
            <a:srgbClr val="6E6E6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6"/>
          <p:cNvSpPr txBox="1"/>
          <p:nvPr/>
        </p:nvSpPr>
        <p:spPr>
          <a:xfrm>
            <a:off x="5949744" y="3723372"/>
            <a:ext cx="4071155" cy="90555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1000"/>
              </a:spcBef>
              <a:spcAft>
                <a:spcPts val="0"/>
              </a:spcAft>
              <a:buClr>
                <a:schemeClr val="lt1"/>
              </a:buClr>
              <a:buSzPts val="2800"/>
              <a:buFont typeface="Arial"/>
              <a:buNone/>
            </a:pPr>
            <a:r>
              <a:rPr lang="en-GB" sz="2220" b="1">
                <a:solidFill>
                  <a:schemeClr val="lt1"/>
                </a:solidFill>
                <a:latin typeface="Trebuchet MS"/>
                <a:ea typeface="Trebuchet MS"/>
                <a:cs typeface="Trebuchet MS"/>
                <a:sym typeface="Trebuchet MS"/>
              </a:rPr>
              <a:t>Why do you think the nation (Great Britain) was grateful?</a:t>
            </a:r>
            <a:endParaRPr/>
          </a:p>
        </p:txBody>
      </p:sp>
      <p:pic>
        <p:nvPicPr>
          <p:cNvPr id="126" name="Google Shape;126;p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077875" y="3084903"/>
            <a:ext cx="1436505" cy="31628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290808" y="2082799"/>
            <a:ext cx="5564558" cy="3709705"/>
          </a:xfrm>
          <a:prstGeom prst="rect">
            <a:avLst/>
          </a:prstGeom>
          <a:noFill/>
          <a:ln>
            <a:noFill/>
          </a:ln>
        </p:spPr>
      </p:pic>
      <p:sp>
        <p:nvSpPr>
          <p:cNvPr id="132" name="Google Shape;132;p7"/>
          <p:cNvSpPr txBox="1">
            <a:spLocks noGrp="1"/>
          </p:cNvSpPr>
          <p:nvPr>
            <p:ph type="body" idx="1"/>
          </p:nvPr>
        </p:nvSpPr>
        <p:spPr>
          <a:xfrm>
            <a:off x="722245" y="1576023"/>
            <a:ext cx="5722622" cy="53921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GB"/>
              <a:t>War medals contained many symbols.</a:t>
            </a:r>
            <a:endParaRPr/>
          </a:p>
        </p:txBody>
      </p:sp>
      <p:sp>
        <p:nvSpPr>
          <p:cNvPr id="133" name="Google Shape;133;p7"/>
          <p:cNvSpPr txBox="1"/>
          <p:nvPr/>
        </p:nvSpPr>
        <p:spPr>
          <a:xfrm>
            <a:off x="722245" y="738515"/>
            <a:ext cx="3915856" cy="837508"/>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Trebuchet MS"/>
              <a:buNone/>
            </a:pPr>
            <a:r>
              <a:rPr lang="en-GB" sz="4400" b="1">
                <a:solidFill>
                  <a:schemeClr val="dk1"/>
                </a:solidFill>
                <a:latin typeface="Trebuchet MS"/>
                <a:ea typeface="Trebuchet MS"/>
                <a:cs typeface="Trebuchet MS"/>
                <a:sym typeface="Trebuchet MS"/>
              </a:rPr>
              <a:t>War Medals</a:t>
            </a:r>
            <a:endParaRPr/>
          </a:p>
        </p:txBody>
      </p:sp>
      <p:pic>
        <p:nvPicPr>
          <p:cNvPr id="134" name="Google Shape;134;p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22909" y="2218126"/>
            <a:ext cx="1544887" cy="3426228"/>
          </a:xfrm>
          <a:prstGeom prst="rect">
            <a:avLst/>
          </a:prstGeom>
          <a:noFill/>
          <a:ln>
            <a:noFill/>
          </a:ln>
        </p:spPr>
      </p:pic>
      <p:pic>
        <p:nvPicPr>
          <p:cNvPr id="135" name="Google Shape;135;p7"/>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456761" y="2142419"/>
            <a:ext cx="1668515" cy="3203489"/>
          </a:xfrm>
          <a:prstGeom prst="rect">
            <a:avLst/>
          </a:prstGeom>
          <a:noFill/>
          <a:ln>
            <a:noFill/>
          </a:ln>
        </p:spPr>
      </p:pic>
      <p:pic>
        <p:nvPicPr>
          <p:cNvPr id="136" name="Google Shape;136;p7"/>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0020899" y="3542631"/>
            <a:ext cx="1354858" cy="2605496"/>
          </a:xfrm>
          <a:prstGeom prst="rect">
            <a:avLst/>
          </a:prstGeom>
          <a:noFill/>
          <a:ln>
            <a:noFill/>
          </a:ln>
        </p:spPr>
      </p:pic>
      <p:sp>
        <p:nvSpPr>
          <p:cNvPr id="137" name="Google Shape;137;p7"/>
          <p:cNvSpPr/>
          <p:nvPr/>
        </p:nvSpPr>
        <p:spPr>
          <a:xfrm rot="5400000">
            <a:off x="9630447" y="1597251"/>
            <a:ext cx="1850125" cy="1828484"/>
          </a:xfrm>
          <a:prstGeom prst="wedgeRoundRectCallout">
            <a:avLst>
              <a:gd name="adj1" fmla="val 56705"/>
              <a:gd name="adj2" fmla="val -32430"/>
              <a:gd name="adj3" fmla="val 16667"/>
            </a:avLst>
          </a:prstGeom>
          <a:solidFill>
            <a:srgbClr val="6E6E6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7"/>
          <p:cNvSpPr txBox="1"/>
          <p:nvPr/>
        </p:nvSpPr>
        <p:spPr>
          <a:xfrm>
            <a:off x="9727896" y="1586430"/>
            <a:ext cx="1828483" cy="179366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1000"/>
              </a:spcBef>
              <a:spcAft>
                <a:spcPts val="0"/>
              </a:spcAft>
              <a:buClr>
                <a:schemeClr val="lt1"/>
              </a:buClr>
              <a:buSzPts val="2800"/>
              <a:buFont typeface="Arial"/>
              <a:buNone/>
            </a:pPr>
            <a:r>
              <a:rPr lang="en-GB" sz="2220" b="1">
                <a:solidFill>
                  <a:schemeClr val="lt1"/>
                </a:solidFill>
                <a:latin typeface="Trebuchet MS"/>
                <a:ea typeface="Trebuchet MS"/>
                <a:cs typeface="Trebuchet MS"/>
                <a:sym typeface="Trebuchet MS"/>
              </a:rPr>
              <a:t>What symbols </a:t>
            </a:r>
            <a:br>
              <a:rPr lang="en-GB" sz="2220" b="1">
                <a:solidFill>
                  <a:schemeClr val="lt1"/>
                </a:solidFill>
                <a:latin typeface="Trebuchet MS"/>
                <a:ea typeface="Trebuchet MS"/>
                <a:cs typeface="Trebuchet MS"/>
                <a:sym typeface="Trebuchet MS"/>
              </a:rPr>
            </a:br>
            <a:r>
              <a:rPr lang="en-GB" sz="2220" b="1">
                <a:solidFill>
                  <a:schemeClr val="lt1"/>
                </a:solidFill>
                <a:latin typeface="Trebuchet MS"/>
                <a:ea typeface="Trebuchet MS"/>
                <a:cs typeface="Trebuchet MS"/>
                <a:sym typeface="Trebuchet MS"/>
              </a:rPr>
              <a:t>can you see on these medals?</a:t>
            </a:r>
            <a:endParaRPr/>
          </a:p>
        </p:txBody>
      </p:sp>
      <p:sp>
        <p:nvSpPr>
          <p:cNvPr id="139" name="Google Shape;139;p7"/>
          <p:cNvSpPr txBox="1"/>
          <p:nvPr/>
        </p:nvSpPr>
        <p:spPr>
          <a:xfrm>
            <a:off x="855833" y="5798827"/>
            <a:ext cx="2911809"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dk1"/>
                </a:solidFill>
                <a:latin typeface="Calibri"/>
                <a:ea typeface="Calibri"/>
                <a:cs typeface="Calibri"/>
                <a:sym typeface="Calibri"/>
              </a:rPr>
              <a:t>World War II medals</a:t>
            </a:r>
            <a:endParaRPr/>
          </a:p>
        </p:txBody>
      </p:sp>
      <p:sp>
        <p:nvSpPr>
          <p:cNvPr id="140" name="Google Shape;140;p7"/>
          <p:cNvSpPr txBox="1"/>
          <p:nvPr/>
        </p:nvSpPr>
        <p:spPr>
          <a:xfrm>
            <a:off x="5957664" y="5792505"/>
            <a:ext cx="230575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dk1"/>
                </a:solidFill>
                <a:latin typeface="Calibri"/>
                <a:ea typeface="Calibri"/>
                <a:cs typeface="Calibri"/>
                <a:sym typeface="Calibri"/>
              </a:rPr>
              <a:t>World War I medals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8"/>
          <p:cNvSpPr txBox="1">
            <a:spLocks noGrp="1"/>
          </p:cNvSpPr>
          <p:nvPr>
            <p:ph type="body" idx="1"/>
          </p:nvPr>
        </p:nvSpPr>
        <p:spPr>
          <a:xfrm>
            <a:off x="712145" y="1685581"/>
            <a:ext cx="5875942" cy="424178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GB"/>
              <a:t>Design a medal for a member of the army, navy or air force returning home after VE Day.</a:t>
            </a:r>
            <a:endParaRPr/>
          </a:p>
          <a:p>
            <a:pPr marL="0" lvl="0" indent="0" algn="l" rtl="0">
              <a:lnSpc>
                <a:spcPct val="90000"/>
              </a:lnSpc>
              <a:spcBef>
                <a:spcPts val="1000"/>
              </a:spcBef>
              <a:spcAft>
                <a:spcPts val="0"/>
              </a:spcAft>
              <a:buClr>
                <a:schemeClr val="dk1"/>
              </a:buClr>
              <a:buSzPts val="2800"/>
              <a:buNone/>
            </a:pPr>
            <a:r>
              <a:rPr lang="en-GB"/>
              <a:t>Think about which symbols and colours you might include.</a:t>
            </a:r>
            <a:endParaRPr/>
          </a:p>
        </p:txBody>
      </p:sp>
      <p:sp>
        <p:nvSpPr>
          <p:cNvPr id="146" name="Google Shape;146;p8"/>
          <p:cNvSpPr txBox="1"/>
          <p:nvPr/>
        </p:nvSpPr>
        <p:spPr>
          <a:xfrm>
            <a:off x="722244" y="738515"/>
            <a:ext cx="9765813" cy="837508"/>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Trebuchet MS"/>
              <a:buNone/>
            </a:pPr>
            <a:r>
              <a:rPr lang="en-GB" sz="4400" b="1">
                <a:solidFill>
                  <a:schemeClr val="dk1"/>
                </a:solidFill>
                <a:latin typeface="Trebuchet MS"/>
                <a:ea typeface="Trebuchet MS"/>
                <a:cs typeface="Trebuchet MS"/>
                <a:sym typeface="Trebuchet MS"/>
              </a:rPr>
              <a:t>Design a War Heroes Medal</a:t>
            </a:r>
            <a:endParaRPr/>
          </a:p>
        </p:txBody>
      </p:sp>
      <p:pic>
        <p:nvPicPr>
          <p:cNvPr id="147" name="Google Shape;147;p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620122" y="1636292"/>
            <a:ext cx="3171819" cy="448319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9"/>
          <p:cNvSpPr txBox="1">
            <a:spLocks noGrp="1"/>
          </p:cNvSpPr>
          <p:nvPr>
            <p:ph type="body" idx="1"/>
          </p:nvPr>
        </p:nvSpPr>
        <p:spPr>
          <a:xfrm>
            <a:off x="722244" y="1670741"/>
            <a:ext cx="5094662" cy="129279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GB"/>
              <a:t>Write a letter to a service man or woman, telling them why they are receiving the medal.</a:t>
            </a:r>
            <a:endParaRPr/>
          </a:p>
        </p:txBody>
      </p:sp>
      <p:sp>
        <p:nvSpPr>
          <p:cNvPr id="153" name="Google Shape;153;p9"/>
          <p:cNvSpPr txBox="1"/>
          <p:nvPr/>
        </p:nvSpPr>
        <p:spPr>
          <a:xfrm>
            <a:off x="722244" y="738515"/>
            <a:ext cx="9765813" cy="837508"/>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Trebuchet MS"/>
              <a:buNone/>
            </a:pPr>
            <a:r>
              <a:rPr lang="en-GB" sz="4400" b="1">
                <a:solidFill>
                  <a:schemeClr val="dk1"/>
                </a:solidFill>
                <a:latin typeface="Trebuchet MS"/>
                <a:ea typeface="Trebuchet MS"/>
                <a:cs typeface="Trebuchet MS"/>
                <a:sym typeface="Trebuchet MS"/>
              </a:rPr>
              <a:t>Writing Task:</a:t>
            </a:r>
            <a:endParaRPr/>
          </a:p>
        </p:txBody>
      </p:sp>
      <p:pic>
        <p:nvPicPr>
          <p:cNvPr id="154" name="Google Shape;154;p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723664" y="886858"/>
            <a:ext cx="3597086" cy="5084284"/>
          </a:xfrm>
          <a:prstGeom prst="rect">
            <a:avLst/>
          </a:prstGeom>
          <a:noFill/>
          <a:ln>
            <a:noFill/>
          </a:ln>
        </p:spPr>
      </p:pic>
      <p:sp>
        <p:nvSpPr>
          <p:cNvPr id="155" name="Google Shape;155;p9"/>
          <p:cNvSpPr txBox="1"/>
          <p:nvPr/>
        </p:nvSpPr>
        <p:spPr>
          <a:xfrm>
            <a:off x="728390" y="3235135"/>
            <a:ext cx="5209701" cy="297248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800"/>
              <a:buFont typeface="Arial"/>
              <a:buNone/>
            </a:pPr>
            <a:r>
              <a:rPr lang="en-GB" sz="2800">
                <a:solidFill>
                  <a:schemeClr val="dk1"/>
                </a:solidFill>
                <a:latin typeface="Calibri"/>
                <a:ea typeface="Calibri"/>
                <a:cs typeface="Calibri"/>
                <a:sym typeface="Calibri"/>
              </a:rPr>
              <a:t>Try and use some of these words in your letter:</a:t>
            </a:r>
            <a:endParaRPr/>
          </a:p>
          <a:p>
            <a:pPr marL="0" marR="0" lvl="0" indent="0" algn="ctr" rtl="0">
              <a:lnSpc>
                <a:spcPct val="150000"/>
              </a:lnSpc>
              <a:spcBef>
                <a:spcPts val="1000"/>
              </a:spcBef>
              <a:spcAft>
                <a:spcPts val="0"/>
              </a:spcAft>
              <a:buClr>
                <a:schemeClr val="dk1"/>
              </a:buClr>
              <a:buSzPts val="2800"/>
              <a:buFont typeface="Arial"/>
              <a:buNone/>
            </a:pPr>
            <a:r>
              <a:rPr lang="en-GB" sz="2800" b="1">
                <a:solidFill>
                  <a:schemeClr val="dk1"/>
                </a:solidFill>
                <a:latin typeface="Calibri"/>
                <a:ea typeface="Calibri"/>
                <a:cs typeface="Calibri"/>
                <a:sym typeface="Calibri"/>
              </a:rPr>
              <a:t>brave        bravery        courage        grateful        sacrifice          celebrate        VE Day        war</a:t>
            </a:r>
            <a:endParaRPr/>
          </a:p>
        </p:txBody>
      </p:sp>
    </p:spTree>
  </p:cSld>
  <p:clrMapOvr>
    <a:masterClrMapping/>
  </p:clrMapOvr>
</p:sld>
</file>

<file path=ppt/theme/theme1.xml><?xml version="1.0" encoding="utf-8"?>
<a:theme xmlns:a="http://schemas.openxmlformats.org/drawingml/2006/main" name="Office Theme">
  <a:themeElements>
    <a:clrScheme name="Gre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488</Words>
  <Application>Microsoft Office PowerPoint</Application>
  <PresentationFormat>Widescreen</PresentationFormat>
  <Paragraphs>41</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SLW1103</dc:creator>
  <cp:lastModifiedBy>Andy E</cp:lastModifiedBy>
  <cp:revision>1</cp:revision>
  <dcterms:created xsi:type="dcterms:W3CDTF">2020-03-09T15:28:15Z</dcterms:created>
  <dcterms:modified xsi:type="dcterms:W3CDTF">2020-05-01T09:50:45Z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2D11FCBC-685F-44C9-912E-EA45A0DDCA79</vt:lpwstr>
  </property>
  <property fmtid="{D5CDD505-2E9C-101B-9397-08002B2CF9AE}" pid="3" name="ArticulatePath">
    <vt:lpwstr>Presentation1</vt:lpwstr>
  </property>
</Properties>
</file>