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4" r:id="rId2"/>
    <p:sldId id="306" r:id="rId3"/>
    <p:sldId id="307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53746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37BDE-8493-488A-B80E-5EB6EDD772E0}" v="4" dt="2020-04-29T15:01:5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ABD55FF-418F-4B03-A3E9-B33533B0FA0C}"/>
    <pc:docChg chg="delSld modSld">
      <pc:chgData name="Jennie Kerwin" userId="89cc6116eb6c0dac" providerId="LiveId" clId="{9ABD55FF-418F-4B03-A3E9-B33533B0FA0C}" dt="2020-04-29T15:02:01.672" v="21" actId="2696"/>
      <pc:docMkLst>
        <pc:docMk/>
      </pc:docMkLst>
      <pc:sldChg chg="modSp del">
        <pc:chgData name="Jennie Kerwin" userId="89cc6116eb6c0dac" providerId="LiveId" clId="{9ABD55FF-418F-4B03-A3E9-B33533B0FA0C}" dt="2020-04-29T15:02:01.152" v="20" actId="2696"/>
        <pc:sldMkLst>
          <pc:docMk/>
          <pc:sldMk cId="2047842423" sldId="279"/>
        </pc:sldMkLst>
        <pc:spChg chg="mod">
          <ac:chgData name="Jennie Kerwin" userId="89cc6116eb6c0dac" providerId="LiveId" clId="{9ABD55FF-418F-4B03-A3E9-B33533B0FA0C}" dt="2020-04-29T14:59:57.285" v="1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9ABD55FF-418F-4B03-A3E9-B33533B0FA0C}" dt="2020-04-29T15:00:07.488" v="11" actId="2696"/>
        <pc:sldMkLst>
          <pc:docMk/>
          <pc:sldMk cId="3262603198" sldId="280"/>
        </pc:sldMkLst>
      </pc:sldChg>
      <pc:sldChg chg="del">
        <pc:chgData name="Jennie Kerwin" userId="89cc6116eb6c0dac" providerId="LiveId" clId="{9ABD55FF-418F-4B03-A3E9-B33533B0FA0C}" dt="2020-04-29T15:00:04.148" v="2" actId="2696"/>
        <pc:sldMkLst>
          <pc:docMk/>
          <pc:sldMk cId="2814342108" sldId="291"/>
        </pc:sldMkLst>
      </pc:sldChg>
      <pc:sldChg chg="del">
        <pc:chgData name="Jennie Kerwin" userId="89cc6116eb6c0dac" providerId="LiveId" clId="{9ABD55FF-418F-4B03-A3E9-B33533B0FA0C}" dt="2020-04-29T15:00:06.958" v="10" actId="2696"/>
        <pc:sldMkLst>
          <pc:docMk/>
          <pc:sldMk cId="1495195791" sldId="292"/>
        </pc:sldMkLst>
      </pc:sldChg>
      <pc:sldChg chg="del">
        <pc:chgData name="Jennie Kerwin" userId="89cc6116eb6c0dac" providerId="LiveId" clId="{9ABD55FF-418F-4B03-A3E9-B33533B0FA0C}" dt="2020-04-29T14:59:45.873" v="0" actId="2696"/>
        <pc:sldMkLst>
          <pc:docMk/>
          <pc:sldMk cId="624916098" sldId="293"/>
        </pc:sldMkLst>
      </pc:sldChg>
      <pc:sldChg chg="del">
        <pc:chgData name="Jennie Kerwin" userId="89cc6116eb6c0dac" providerId="LiveId" clId="{9ABD55FF-418F-4B03-A3E9-B33533B0FA0C}" dt="2020-04-29T15:00:04.338" v="3" actId="2696"/>
        <pc:sldMkLst>
          <pc:docMk/>
          <pc:sldMk cId="680416017" sldId="295"/>
        </pc:sldMkLst>
      </pc:sldChg>
      <pc:sldChg chg="del">
        <pc:chgData name="Jennie Kerwin" userId="89cc6116eb6c0dac" providerId="LiveId" clId="{9ABD55FF-418F-4B03-A3E9-B33533B0FA0C}" dt="2020-04-29T15:00:04.578" v="4" actId="2696"/>
        <pc:sldMkLst>
          <pc:docMk/>
          <pc:sldMk cId="1501169700" sldId="300"/>
        </pc:sldMkLst>
      </pc:sldChg>
      <pc:sldChg chg="del">
        <pc:chgData name="Jennie Kerwin" userId="89cc6116eb6c0dac" providerId="LiveId" clId="{9ABD55FF-418F-4B03-A3E9-B33533B0FA0C}" dt="2020-04-29T15:00:05.948" v="8" actId="2696"/>
        <pc:sldMkLst>
          <pc:docMk/>
          <pc:sldMk cId="995059803" sldId="301"/>
        </pc:sldMkLst>
      </pc:sldChg>
      <pc:sldChg chg="del">
        <pc:chgData name="Jennie Kerwin" userId="89cc6116eb6c0dac" providerId="LiveId" clId="{9ABD55FF-418F-4B03-A3E9-B33533B0FA0C}" dt="2020-04-29T15:00:06.348" v="9" actId="2696"/>
        <pc:sldMkLst>
          <pc:docMk/>
          <pc:sldMk cId="2336395292" sldId="302"/>
        </pc:sldMkLst>
      </pc:sldChg>
      <pc:sldChg chg="modAnim">
        <pc:chgData name="Jennie Kerwin" userId="89cc6116eb6c0dac" providerId="LiveId" clId="{9ABD55FF-418F-4B03-A3E9-B33533B0FA0C}" dt="2020-04-29T15:01:58.382" v="19"/>
        <pc:sldMkLst>
          <pc:docMk/>
          <pc:sldMk cId="803459376" sldId="304"/>
        </pc:sldMkLst>
      </pc:sldChg>
      <pc:sldChg chg="del">
        <pc:chgData name="Jennie Kerwin" userId="89cc6116eb6c0dac" providerId="LiveId" clId="{9ABD55FF-418F-4B03-A3E9-B33533B0FA0C}" dt="2020-04-29T15:02:01.672" v="21" actId="2696"/>
        <pc:sldMkLst>
          <pc:docMk/>
          <pc:sldMk cId="3930225218" sldId="305"/>
        </pc:sldMkLst>
      </pc:sldChg>
      <pc:sldChg chg="modSp">
        <pc:chgData name="Jennie Kerwin" userId="89cc6116eb6c0dac" providerId="LiveId" clId="{9ABD55FF-418F-4B03-A3E9-B33533B0FA0C}" dt="2020-04-29T15:01:21.543" v="17" actId="14100"/>
        <pc:sldMkLst>
          <pc:docMk/>
          <pc:sldMk cId="713932940" sldId="306"/>
        </pc:sldMkLst>
        <pc:spChg chg="mod">
          <ac:chgData name="Jennie Kerwin" userId="89cc6116eb6c0dac" providerId="LiveId" clId="{9ABD55FF-418F-4B03-A3E9-B33533B0FA0C}" dt="2020-04-29T15:01:10.800" v="15" actId="6549"/>
          <ac:spMkLst>
            <pc:docMk/>
            <pc:sldMk cId="713932940" sldId="306"/>
            <ac:spMk id="12" creationId="{B69677ED-5C54-4353-B94F-C526DD00205C}"/>
          </ac:spMkLst>
        </pc:spChg>
        <pc:spChg chg="mod">
          <ac:chgData name="Jennie Kerwin" userId="89cc6116eb6c0dac" providerId="LiveId" clId="{9ABD55FF-418F-4B03-A3E9-B33533B0FA0C}" dt="2020-04-29T15:01:21.543" v="17" actId="14100"/>
          <ac:spMkLst>
            <pc:docMk/>
            <pc:sldMk cId="713932940" sldId="306"/>
            <ac:spMk id="30" creationId="{CD2579CE-2DB8-4F93-8ECD-0E9BF715B235}"/>
          </ac:spMkLst>
        </pc:spChg>
      </pc:sldChg>
      <pc:sldChg chg="modSp">
        <pc:chgData name="Jennie Kerwin" userId="89cc6116eb6c0dac" providerId="LiveId" clId="{9ABD55FF-418F-4B03-A3E9-B33533B0FA0C}" dt="2020-04-29T15:01:36.237" v="18" actId="6549"/>
        <pc:sldMkLst>
          <pc:docMk/>
          <pc:sldMk cId="921353840" sldId="308"/>
        </pc:sldMkLst>
        <pc:spChg chg="mod">
          <ac:chgData name="Jennie Kerwin" userId="89cc6116eb6c0dac" providerId="LiveId" clId="{9ABD55FF-418F-4B03-A3E9-B33533B0FA0C}" dt="2020-04-29T15:01:36.237" v="18" actId="6549"/>
          <ac:spMkLst>
            <pc:docMk/>
            <pc:sldMk cId="921353840" sldId="308"/>
            <ac:spMk id="12" creationId="{B69677ED-5C54-4353-B94F-C526DD00205C}"/>
          </ac:spMkLst>
        </pc:spChg>
      </pc:sldChg>
      <pc:sldChg chg="del">
        <pc:chgData name="Jennie Kerwin" userId="89cc6116eb6c0dac" providerId="LiveId" clId="{9ABD55FF-418F-4B03-A3E9-B33533B0FA0C}" dt="2020-04-29T15:00:04.778" v="5" actId="2696"/>
        <pc:sldMkLst>
          <pc:docMk/>
          <pc:sldMk cId="3393128960" sldId="311"/>
        </pc:sldMkLst>
      </pc:sldChg>
      <pc:sldChg chg="del">
        <pc:chgData name="Jennie Kerwin" userId="89cc6116eb6c0dac" providerId="LiveId" clId="{9ABD55FF-418F-4B03-A3E9-B33533B0FA0C}" dt="2020-04-29T15:00:04.988" v="6" actId="2696"/>
        <pc:sldMkLst>
          <pc:docMk/>
          <pc:sldMk cId="4243765845" sldId="312"/>
        </pc:sldMkLst>
      </pc:sldChg>
      <pc:sldChg chg="del">
        <pc:chgData name="Jennie Kerwin" userId="89cc6116eb6c0dac" providerId="LiveId" clId="{9ABD55FF-418F-4B03-A3E9-B33533B0FA0C}" dt="2020-04-29T15:00:05.468" v="7" actId="2696"/>
        <pc:sldMkLst>
          <pc:docMk/>
          <pc:sldMk cId="4243765845" sldId="313"/>
        </pc:sldMkLst>
      </pc:sldChg>
      <pc:sldChg chg="del">
        <pc:chgData name="Jennie Kerwin" userId="89cc6116eb6c0dac" providerId="LiveId" clId="{9ABD55FF-418F-4B03-A3E9-B33533B0FA0C}" dt="2020-04-29T15:00:08.240" v="12" actId="2696"/>
        <pc:sldMkLst>
          <pc:docMk/>
          <pc:sldMk cId="246723215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hildren can now go on to do differentiated GROUP ACTIVITIES. You can find Hamilton’s group activities in this unit’s TEACHING AND GROUP ACTIVITIES download on our website.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Use partitioning to multiply 3-digit numbers by 1-digit numbers.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ARE:  Spotting errors in multiplications.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Spotting errors in multiplications plus challenge.</a:t>
            </a:r>
          </a:p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3" Type="http://schemas.microsoft.com/office/2007/relationships/media" Target="../media/media2.m4a"/><Relationship Id="rId7" Type="http://schemas.microsoft.com/office/2007/relationships/media" Target="../media/media6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1.xml"/><Relationship Id="rId4" Type="http://schemas.microsoft.com/office/2007/relationships/media" Target="../media/media3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10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partitioning to multiply 3-digit numbers by 1-digit numbers.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94988"/>
              </p:ext>
            </p:extLst>
          </p:nvPr>
        </p:nvGraphicFramePr>
        <p:xfrm>
          <a:off x="3332078" y="3640465"/>
          <a:ext cx="2592000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1384" y="3656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9384" y="36560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5952" y="40106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1384" y="4016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7384" y="4016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512480" y="5250054"/>
            <a:ext cx="2117046" cy="767080"/>
          </a:xfrm>
          <a:prstGeom prst="wedgeEllipseCallout">
            <a:avLst>
              <a:gd name="adj1" fmla="val 3833"/>
              <a:gd name="adj2" fmla="val -36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Step 3</a:t>
            </a:r>
            <a:br>
              <a:rPr lang="en-GB" sz="2000" b="1" dirty="0">
                <a:solidFill>
                  <a:srgbClr val="7030A0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30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75322" y="5201001"/>
            <a:ext cx="2065708" cy="759093"/>
          </a:xfrm>
          <a:prstGeom prst="wedgeEllipseCallout">
            <a:avLst>
              <a:gd name="adj1" fmla="val -8021"/>
              <a:gd name="adj2" fmla="val -26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Step 4</a:t>
            </a:r>
            <a:br>
              <a:rPr lang="en-GB" sz="2000" b="1" dirty="0">
                <a:solidFill>
                  <a:srgbClr val="7030A0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4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335149" y="4140080"/>
            <a:ext cx="2694553" cy="1120161"/>
          </a:xfrm>
          <a:prstGeom prst="wedgeEllipseCallout">
            <a:avLst>
              <a:gd name="adj1" fmla="val -857"/>
              <a:gd name="adj2" fmla="val -31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Step 5</a:t>
            </a:r>
            <a:br>
              <a:rPr lang="en-GB" sz="2000" b="1" dirty="0">
                <a:solidFill>
                  <a:srgbClr val="7030A0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Finally, add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300 + 90 + 12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6184" y="40160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402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5384" y="36560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5384" y="401605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7464" y="4416165"/>
            <a:ext cx="2748061" cy="862025"/>
          </a:xfrm>
          <a:prstGeom prst="wedgeEllipseCallout">
            <a:avLst>
              <a:gd name="adj1" fmla="val 19936"/>
              <a:gd name="adj2" fmla="val 1288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Step 2</a:t>
            </a:r>
            <a:br>
              <a:rPr lang="en-GB" sz="2000" b="1" dirty="0">
                <a:solidFill>
                  <a:srgbClr val="7030A0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dirty="0">
                <a:solidFill>
                  <a:srgbClr val="C00000"/>
                </a:solidFill>
              </a:rPr>
              <a:t>100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2220983" y="2308562"/>
            <a:ext cx="3729397" cy="1220905"/>
          </a:xfrm>
          <a:prstGeom prst="wedgeEllipseCallout">
            <a:avLst>
              <a:gd name="adj1" fmla="val 52629"/>
              <a:gd name="adj2" fmla="val 5043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Step 1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Partition 134</a:t>
            </a:r>
            <a:r>
              <a:rPr lang="en-GB" sz="2000" b="1" dirty="0">
                <a:solidFill>
                  <a:srgbClr val="253746"/>
                </a:solidFill>
              </a:rPr>
              <a:t>; write the numbers in the grid...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48F7456B-0D2E-4CCB-A285-28ED07D487D9}"/>
              </a:ext>
            </a:extLst>
          </p:cNvPr>
          <p:cNvSpPr/>
          <p:nvPr/>
        </p:nvSpPr>
        <p:spPr>
          <a:xfrm flipH="1">
            <a:off x="234938" y="718020"/>
            <a:ext cx="3556422" cy="862026"/>
          </a:xfrm>
          <a:prstGeom prst="wedgeEllipseCallout">
            <a:avLst>
              <a:gd name="adj1" fmla="val 34398"/>
              <a:gd name="adj2" fmla="val 10682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revise the grid method for </a:t>
            </a:r>
            <a:r>
              <a:rPr lang="en-GB" sz="2000" b="1" dirty="0">
                <a:solidFill>
                  <a:srgbClr val="C00000"/>
                </a:solidFill>
              </a:rPr>
              <a:t>3 × 134</a:t>
            </a:r>
            <a:r>
              <a:rPr lang="en-GB" sz="2000" b="1" dirty="0">
                <a:solidFill>
                  <a:srgbClr val="253746"/>
                </a:solidFill>
              </a:rPr>
              <a:t>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8AB99AC3-64E9-4011-A460-FB3CC41CCE80}"/>
              </a:ext>
            </a:extLst>
          </p:cNvPr>
          <p:cNvSpPr/>
          <p:nvPr/>
        </p:nvSpPr>
        <p:spPr>
          <a:xfrm>
            <a:off x="3315907" y="693373"/>
            <a:ext cx="5657523" cy="1603555"/>
          </a:xfrm>
          <a:prstGeom prst="wedgeEllipseCallout">
            <a:avLst>
              <a:gd name="adj1" fmla="val -54116"/>
              <a:gd name="adj2" fmla="val 3599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Remember… When multiplying, it doesn’t matter which way around the numbers are: </a:t>
            </a:r>
            <a:r>
              <a:rPr lang="en-GB" sz="2000" b="1" dirty="0">
                <a:solidFill>
                  <a:srgbClr val="C00000"/>
                </a:solidFill>
              </a:rPr>
              <a:t>3 × 134 </a:t>
            </a:r>
            <a:r>
              <a:rPr lang="en-GB" sz="2000" b="1" dirty="0">
                <a:solidFill>
                  <a:srgbClr val="253746"/>
                </a:solidFill>
              </a:rPr>
              <a:t>and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134 × 3 </a:t>
            </a:r>
            <a:r>
              <a:rPr lang="en-GB" sz="2000" b="1" dirty="0">
                <a:solidFill>
                  <a:srgbClr val="253746"/>
                </a:solidFill>
              </a:rPr>
              <a:t>will have the same answer!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24BFDD-3879-43DF-A596-3BFF6574F6CD}"/>
              </a:ext>
            </a:extLst>
          </p:cNvPr>
          <p:cNvCxnSpPr>
            <a:cxnSpLocks/>
          </p:cNvCxnSpPr>
          <p:nvPr/>
        </p:nvCxnSpPr>
        <p:spPr>
          <a:xfrm flipV="1">
            <a:off x="2773627" y="4364642"/>
            <a:ext cx="1222827" cy="411523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A75238-27BF-4375-9C4B-7AF90FA10181}"/>
              </a:ext>
            </a:extLst>
          </p:cNvPr>
          <p:cNvCxnSpPr>
            <a:cxnSpLocks/>
          </p:cNvCxnSpPr>
          <p:nvPr/>
        </p:nvCxnSpPr>
        <p:spPr>
          <a:xfrm flipH="1" flipV="1">
            <a:off x="5126640" y="4309226"/>
            <a:ext cx="311390" cy="1020101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2CFFAD-4109-4AF4-9C32-D8B3A6DBABE0}"/>
              </a:ext>
            </a:extLst>
          </p:cNvPr>
          <p:cNvCxnSpPr>
            <a:cxnSpLocks/>
          </p:cNvCxnSpPr>
          <p:nvPr/>
        </p:nvCxnSpPr>
        <p:spPr>
          <a:xfrm flipH="1" flipV="1">
            <a:off x="5908177" y="4243478"/>
            <a:ext cx="1032853" cy="283685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794130-795F-48B0-B1C6-2D2D3264D294}"/>
              </a:ext>
            </a:extLst>
          </p:cNvPr>
          <p:cNvCxnSpPr>
            <a:cxnSpLocks/>
          </p:cNvCxnSpPr>
          <p:nvPr/>
        </p:nvCxnSpPr>
        <p:spPr>
          <a:xfrm flipV="1">
            <a:off x="3582131" y="4356022"/>
            <a:ext cx="963316" cy="974492"/>
          </a:xfrm>
          <a:prstGeom prst="straightConnector1">
            <a:avLst/>
          </a:prstGeom>
          <a:ln w="381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9A8BA82-A153-475D-9B33-945FDE0736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80.371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915146" y="672300"/>
            <a:ext cx="609600" cy="609600"/>
          </a:xfrm>
          <a:prstGeom prst="rect">
            <a:avLst/>
          </a:prstGeom>
        </p:spPr>
      </p:pic>
      <p:pic>
        <p:nvPicPr>
          <p:cNvPr id="5" name="1a">
            <a:hlinkClick r:id="" action="ppaction://media"/>
            <a:extLst>
              <a:ext uri="{FF2B5EF4-FFF2-40B4-BE49-F238E27FC236}">
                <a16:creationId xmlns:a16="http://schemas.microsoft.com/office/drawing/2014/main" id="{88C2BC61-BAED-4484-93A2-8932D32090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93" end="616.163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915146" y="1495150"/>
            <a:ext cx="609600" cy="609600"/>
          </a:xfrm>
          <a:prstGeom prst="rect">
            <a:avLst/>
          </a:prstGeom>
        </p:spPr>
      </p:pic>
      <p:pic>
        <p:nvPicPr>
          <p:cNvPr id="6" name="Step1">
            <a:hlinkClick r:id="" action="ppaction://media"/>
            <a:extLst>
              <a:ext uri="{FF2B5EF4-FFF2-40B4-BE49-F238E27FC236}">
                <a16:creationId xmlns:a16="http://schemas.microsoft.com/office/drawing/2014/main" id="{2EF1E581-66D4-4930-BF0D-F531380699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667" end="430.775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5304" y="3351255"/>
            <a:ext cx="609600" cy="609600"/>
          </a:xfrm>
          <a:prstGeom prst="rect">
            <a:avLst/>
          </a:prstGeom>
        </p:spPr>
      </p:pic>
      <p:pic>
        <p:nvPicPr>
          <p:cNvPr id="8" name="Step2">
            <a:hlinkClick r:id="" action="ppaction://media"/>
            <a:extLst>
              <a:ext uri="{FF2B5EF4-FFF2-40B4-BE49-F238E27FC236}">
                <a16:creationId xmlns:a16="http://schemas.microsoft.com/office/drawing/2014/main" id="{D1ABD45C-8890-4A52-B04F-5490EA7546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89" end="1223.448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85738" y="4090560"/>
            <a:ext cx="609600" cy="609600"/>
          </a:xfrm>
          <a:prstGeom prst="rect">
            <a:avLst/>
          </a:prstGeom>
        </p:spPr>
      </p:pic>
      <p:pic>
        <p:nvPicPr>
          <p:cNvPr id="16" name="Step 3">
            <a:hlinkClick r:id="" action="ppaction://media"/>
            <a:extLst>
              <a:ext uri="{FF2B5EF4-FFF2-40B4-BE49-F238E27FC236}">
                <a16:creationId xmlns:a16="http://schemas.microsoft.com/office/drawing/2014/main" id="{2A5D1E5B-AEF6-471C-88BF-7E5BEFB943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682" end="819.743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5304" y="4730445"/>
            <a:ext cx="609600" cy="609600"/>
          </a:xfrm>
          <a:prstGeom prst="rect">
            <a:avLst/>
          </a:prstGeom>
        </p:spPr>
      </p:pic>
      <p:pic>
        <p:nvPicPr>
          <p:cNvPr id="17" name="Step4">
            <a:hlinkClick r:id="" action="ppaction://media"/>
            <a:extLst>
              <a:ext uri="{FF2B5EF4-FFF2-40B4-BE49-F238E27FC236}">
                <a16:creationId xmlns:a16="http://schemas.microsoft.com/office/drawing/2014/main" id="{68FBFA59-B8C0-4B21-97E2-E90079DAB4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55" end="739.117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5304" y="5475044"/>
            <a:ext cx="609600" cy="609600"/>
          </a:xfrm>
          <a:prstGeom prst="rect">
            <a:avLst/>
          </a:prstGeom>
        </p:spPr>
      </p:pic>
      <p:pic>
        <p:nvPicPr>
          <p:cNvPr id="21" name="Step5">
            <a:hlinkClick r:id="" action="ppaction://media"/>
            <a:extLst>
              <a:ext uri="{FF2B5EF4-FFF2-40B4-BE49-F238E27FC236}">
                <a16:creationId xmlns:a16="http://schemas.microsoft.com/office/drawing/2014/main" id="{AF5B8591-F343-46B6-942E-A4368A1F4A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104" end="763.528299999999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19618" y="4671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5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6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82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 animBg="1"/>
      <p:bldP spid="33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partitioning to multiply 3-digit numbers by 1-digit numbers.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4623013" y="2056919"/>
            <a:ext cx="4163554" cy="739621"/>
          </a:xfrm>
          <a:prstGeom prst="wedgeEllipseCallout">
            <a:avLst>
              <a:gd name="adj1" fmla="val 45570"/>
              <a:gd name="adj2" fmla="val -49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through that.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10813"/>
              </p:ext>
            </p:extLst>
          </p:nvPr>
        </p:nvGraphicFramePr>
        <p:xfrm>
          <a:off x="1026694" y="1172410"/>
          <a:ext cx="2592000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06000" y="1188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000" y="1188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568" y="15426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6000" y="154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2000" y="1548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714500" y="3077936"/>
            <a:ext cx="2319838" cy="533400"/>
          </a:xfrm>
          <a:prstGeom prst="wedgeEllipseCallout">
            <a:avLst>
              <a:gd name="adj1" fmla="val -36962"/>
              <a:gd name="adj2" fmla="val -662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68506" y="3782060"/>
            <a:ext cx="2394058" cy="561339"/>
          </a:xfrm>
          <a:prstGeom prst="wedgeEllipseCallout">
            <a:avLst>
              <a:gd name="adj1" fmla="val -42938"/>
              <a:gd name="adj2" fmla="val -538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6 × 3?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61836" y="4874553"/>
            <a:ext cx="3899621" cy="658709"/>
          </a:xfrm>
          <a:prstGeom prst="wedgeEllipseCallout">
            <a:avLst>
              <a:gd name="adj1" fmla="val -50780"/>
              <a:gd name="adj2" fmla="val -960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Finally, add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600 + 150 + 18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70800" y="154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768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0000" y="118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200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30000" y="154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600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61836" y="2225040"/>
            <a:ext cx="3400728" cy="571500"/>
          </a:xfrm>
          <a:prstGeom prst="wedgeEllipseCallout">
            <a:avLst>
              <a:gd name="adj1" fmla="val -36962"/>
              <a:gd name="adj2" fmla="val -662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dirty="0">
                <a:solidFill>
                  <a:srgbClr val="C00000"/>
                </a:solidFill>
              </a:rPr>
              <a:t>200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5377746" y="3218968"/>
            <a:ext cx="2654087" cy="1124431"/>
          </a:xfrm>
          <a:prstGeom prst="wedgeEllipseCallout">
            <a:avLst>
              <a:gd name="adj1" fmla="val -58318"/>
              <a:gd name="adj2" fmla="val 4156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Partition 256 </a:t>
            </a:r>
            <a:r>
              <a:rPr lang="en-GB" sz="2000" b="1" dirty="0">
                <a:solidFill>
                  <a:srgbClr val="253746"/>
                </a:solidFill>
              </a:rPr>
              <a:t>into the grid.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75412" y="695791"/>
            <a:ext cx="3948033" cy="984415"/>
            <a:chOff x="4146495" y="591741"/>
            <a:chExt cx="3948033" cy="984415"/>
          </a:xfrm>
        </p:grpSpPr>
        <p:sp>
          <p:nvSpPr>
            <p:cNvPr id="3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 flipH="1">
              <a:off x="4146495" y="591741"/>
              <a:ext cx="3948032" cy="984415"/>
            </a:xfrm>
            <a:prstGeom prst="wedgeEllipseCallout">
              <a:avLst>
                <a:gd name="adj1" fmla="val 45570"/>
                <a:gd name="adj2" fmla="val -497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Now draw a grid for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C00000"/>
                  </a:solidFill>
                </a:rPr>
                <a:t>3 × 256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466" y="691248"/>
              <a:ext cx="584062" cy="584306"/>
            </a:xfrm>
            <a:prstGeom prst="rect">
              <a:avLst/>
            </a:prstGeom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38FDBEB5-B5E9-4739-A97B-B40376A5C2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2" end="566.775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11236" y="138645"/>
            <a:ext cx="609600" cy="609600"/>
          </a:xfrm>
          <a:prstGeom prst="rect">
            <a:avLst/>
          </a:prstGeom>
        </p:spPr>
      </p:pic>
      <p:pic>
        <p:nvPicPr>
          <p:cNvPr id="4" name="3x200">
            <a:hlinkClick r:id="" action="ppaction://media"/>
            <a:extLst>
              <a:ext uri="{FF2B5EF4-FFF2-40B4-BE49-F238E27FC236}">
                <a16:creationId xmlns:a16="http://schemas.microsoft.com/office/drawing/2014/main" id="{D35EB0C7-BF21-485D-B4B5-C4FF2A179C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66" end="497.083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6036" y="1525055"/>
            <a:ext cx="609600" cy="609600"/>
          </a:xfrm>
          <a:prstGeom prst="rect">
            <a:avLst/>
          </a:prstGeom>
        </p:spPr>
      </p:pic>
      <p:pic>
        <p:nvPicPr>
          <p:cNvPr id="5" name="3x50">
            <a:hlinkClick r:id="" action="ppaction://media"/>
            <a:extLst>
              <a:ext uri="{FF2B5EF4-FFF2-40B4-BE49-F238E27FC236}">
                <a16:creationId xmlns:a16="http://schemas.microsoft.com/office/drawing/2014/main" id="{4C02D19C-BCE3-48E7-BBE0-943F1BF9F3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95" end="11180.326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9127" y="2468336"/>
            <a:ext cx="609600" cy="609600"/>
          </a:xfrm>
          <a:prstGeom prst="rect">
            <a:avLst/>
          </a:prstGeom>
        </p:spPr>
      </p:pic>
      <p:pic>
        <p:nvPicPr>
          <p:cNvPr id="32" name="3x50">
            <a:hlinkClick r:id="" action="ppaction://media"/>
            <a:extLst>
              <a:ext uri="{FF2B5EF4-FFF2-40B4-BE49-F238E27FC236}">
                <a16:creationId xmlns:a16="http://schemas.microsoft.com/office/drawing/2014/main" id="{ED76E4A5-989A-4359-9CF9-162972C280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454" end="1368.326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9127" y="3091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11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3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" grpId="0" animBg="1"/>
      <p:bldP spid="9" grpId="0"/>
      <p:bldP spid="11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partitioning to multiply 3-digit numbers by 1-digit numbers.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57580"/>
              </p:ext>
            </p:extLst>
          </p:nvPr>
        </p:nvGraphicFramePr>
        <p:xfrm>
          <a:off x="3273013" y="2876945"/>
          <a:ext cx="2700000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88319" y="289253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2319" y="28925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6887" y="32471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4319" y="325253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0319" y="325253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52504" y="4564169"/>
            <a:ext cx="3381815" cy="807790"/>
          </a:xfrm>
          <a:prstGeom prst="wedgeEllipseCallout">
            <a:avLst>
              <a:gd name="adj1" fmla="val -53159"/>
              <a:gd name="adj2" fmla="val 8934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5. Finally, add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1500 + 200 + 25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2319" y="325253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1725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4319" y="289253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2319" y="325253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1500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838784" y="3775054"/>
            <a:ext cx="3114585" cy="571500"/>
          </a:xfrm>
          <a:prstGeom prst="wedgeEllipseCallout">
            <a:avLst>
              <a:gd name="adj1" fmla="val 48640"/>
              <a:gd name="adj2" fmla="val -8247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2. What is </a:t>
            </a:r>
            <a:r>
              <a:rPr lang="en-GB" sz="2000" b="1" dirty="0">
                <a:solidFill>
                  <a:srgbClr val="C00000"/>
                </a:solidFill>
              </a:rPr>
              <a:t>300 × 5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2931772" y="1775523"/>
            <a:ext cx="3114586" cy="889907"/>
          </a:xfrm>
          <a:prstGeom prst="wedgeEllipseCallout">
            <a:avLst>
              <a:gd name="adj1" fmla="val -72029"/>
              <a:gd name="adj2" fmla="val 2565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1. </a:t>
            </a:r>
            <a:r>
              <a:rPr lang="en-GB" sz="2000" b="1" dirty="0">
                <a:solidFill>
                  <a:srgbClr val="C00000"/>
                </a:solidFill>
              </a:rPr>
              <a:t>Partition 345 </a:t>
            </a:r>
            <a:r>
              <a:rPr lang="en-GB" sz="2000" b="1" dirty="0">
                <a:solidFill>
                  <a:srgbClr val="253746"/>
                </a:solidFill>
              </a:rPr>
              <a:t>into the grid.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3212" y="748693"/>
            <a:ext cx="4689283" cy="984415"/>
            <a:chOff x="3405245" y="591741"/>
            <a:chExt cx="4689283" cy="984415"/>
          </a:xfrm>
        </p:grpSpPr>
        <p:sp>
          <p:nvSpPr>
            <p:cNvPr id="3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 flipH="1">
              <a:off x="3405245" y="591741"/>
              <a:ext cx="4689283" cy="984415"/>
            </a:xfrm>
            <a:prstGeom prst="wedgeEllipseCallout">
              <a:avLst>
                <a:gd name="adj1" fmla="val 45570"/>
                <a:gd name="adj2" fmla="val -497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Now try </a:t>
              </a:r>
              <a:r>
                <a:rPr lang="en-GB" sz="2000" b="1" dirty="0">
                  <a:solidFill>
                    <a:srgbClr val="C00000"/>
                  </a:solidFill>
                </a:rPr>
                <a:t>5 × 345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What happens this time?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533" y="791796"/>
              <a:ext cx="584062" cy="584306"/>
            </a:xfrm>
            <a:prstGeom prst="rect">
              <a:avLst/>
            </a:prstGeom>
          </p:spPr>
        </p:pic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4388319" y="4629662"/>
            <a:ext cx="4163554" cy="1172936"/>
          </a:xfrm>
          <a:prstGeom prst="wedgeEllipseCallout">
            <a:avLst>
              <a:gd name="adj1" fmla="val 50026"/>
              <a:gd name="adj2" fmla="val 553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300 × 5 gave us a </a:t>
            </a:r>
            <a:r>
              <a:rPr lang="en-GB" sz="2000" b="1" dirty="0">
                <a:solidFill>
                  <a:srgbClr val="C00000"/>
                </a:solidFill>
              </a:rPr>
              <a:t>4-digit number</a:t>
            </a:r>
            <a:r>
              <a:rPr lang="en-GB" sz="2000" b="1" dirty="0">
                <a:solidFill>
                  <a:srgbClr val="253746"/>
                </a:solidFill>
              </a:rPr>
              <a:t>. Be careful with the final addition!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08558" y="3995372"/>
            <a:ext cx="2196158" cy="533400"/>
          </a:xfrm>
          <a:prstGeom prst="wedgeEllipseCallout">
            <a:avLst>
              <a:gd name="adj1" fmla="val 2261"/>
              <a:gd name="adj2" fmla="val -11842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3. </a:t>
            </a:r>
            <a:r>
              <a:rPr lang="en-GB" sz="2000" b="1" dirty="0">
                <a:solidFill>
                  <a:srgbClr val="C00000"/>
                </a:solidFill>
              </a:rPr>
              <a:t>40 × 5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62632" y="3810845"/>
            <a:ext cx="1848986" cy="561339"/>
          </a:xfrm>
          <a:prstGeom prst="wedgeEllipseCallout">
            <a:avLst>
              <a:gd name="adj1" fmla="val -42938"/>
              <a:gd name="adj2" fmla="val -8928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4. </a:t>
            </a:r>
            <a:r>
              <a:rPr lang="en-GB" sz="2000" b="1" dirty="0">
                <a:solidFill>
                  <a:srgbClr val="C00000"/>
                </a:solidFill>
              </a:rPr>
              <a:t>5 × 5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2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20" grpId="0" animBg="1"/>
      <p:bldP spid="24" grpId="0"/>
      <p:bldP spid="25" grpId="0"/>
      <p:bldP spid="26" grpId="0"/>
      <p:bldP spid="27" grpId="0" animBg="1"/>
      <p:bldP spid="33" grpId="0" animBg="1"/>
      <p:bldP spid="23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partitioning to multiply 3-digit numbers by 1-digit numbers.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4623013" y="2160836"/>
            <a:ext cx="4163554" cy="739621"/>
          </a:xfrm>
          <a:prstGeom prst="wedgeEllipseCallout">
            <a:avLst>
              <a:gd name="adj1" fmla="val -51063"/>
              <a:gd name="adj2" fmla="val 8527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through...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64865"/>
              </p:ext>
            </p:extLst>
          </p:nvPr>
        </p:nvGraphicFramePr>
        <p:xfrm>
          <a:off x="1026694" y="1172410"/>
          <a:ext cx="2700000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000" y="1188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6000" y="1188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568" y="15426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8000" y="154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210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4000" y="15480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98535" y="3076667"/>
            <a:ext cx="2291802" cy="533400"/>
          </a:xfrm>
          <a:prstGeom prst="wedgeEllipseCallout">
            <a:avLst>
              <a:gd name="adj1" fmla="val -36962"/>
              <a:gd name="adj2" fmla="val -662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70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553437" y="3780791"/>
            <a:ext cx="2365125" cy="561339"/>
          </a:xfrm>
          <a:prstGeom prst="wedgeEllipseCallout">
            <a:avLst>
              <a:gd name="adj1" fmla="val -42938"/>
              <a:gd name="adj2" fmla="val -538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6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61836" y="4874553"/>
            <a:ext cx="3899621" cy="807790"/>
          </a:xfrm>
          <a:prstGeom prst="wedgeEllipseCallout">
            <a:avLst>
              <a:gd name="adj1" fmla="val -50780"/>
              <a:gd name="adj2" fmla="val -960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Finally, add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1500 + 210 + 18.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6000" y="15480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1728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0000" y="1188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500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6000" y="15480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1500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61836" y="2225040"/>
            <a:ext cx="3400728" cy="571500"/>
          </a:xfrm>
          <a:prstGeom prst="wedgeEllipseCallout">
            <a:avLst>
              <a:gd name="adj1" fmla="val -36962"/>
              <a:gd name="adj2" fmla="val -6624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dirty="0">
                <a:solidFill>
                  <a:srgbClr val="C00000"/>
                </a:solidFill>
              </a:rPr>
              <a:t>500 × 3</a:t>
            </a:r>
            <a:r>
              <a:rPr lang="en-GB" sz="2000" b="1" dirty="0">
                <a:solidFill>
                  <a:srgbClr val="253746"/>
                </a:solidFill>
              </a:rPr>
              <a:t>?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 flipH="1">
            <a:off x="5305926" y="3619348"/>
            <a:ext cx="2814556" cy="889907"/>
          </a:xfrm>
          <a:prstGeom prst="wedgeEllipseCallout">
            <a:avLst>
              <a:gd name="adj1" fmla="val -56893"/>
              <a:gd name="adj2" fmla="val 51404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Partition 576 </a:t>
            </a:r>
            <a:r>
              <a:rPr lang="en-GB" sz="2000" b="1" dirty="0">
                <a:solidFill>
                  <a:srgbClr val="253746"/>
                </a:solidFill>
              </a:rPr>
              <a:t>into the grid.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38694" y="951705"/>
            <a:ext cx="4161987" cy="692264"/>
            <a:chOff x="3932539" y="591742"/>
            <a:chExt cx="4161987" cy="692264"/>
          </a:xfrm>
        </p:grpSpPr>
        <p:sp>
          <p:nvSpPr>
            <p:cNvPr id="30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 flipH="1">
              <a:off x="3932539" y="591742"/>
              <a:ext cx="4161987" cy="692264"/>
            </a:xfrm>
            <a:prstGeom prst="wedgeEllipseCallout">
              <a:avLst>
                <a:gd name="adj1" fmla="val 45570"/>
                <a:gd name="adj2" fmla="val -497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Now try </a:t>
              </a:r>
              <a:r>
                <a:rPr lang="en-GB" sz="2000" b="1" dirty="0">
                  <a:solidFill>
                    <a:srgbClr val="C00000"/>
                  </a:solidFill>
                </a:rPr>
                <a:t>576 × 3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14" y="591742"/>
              <a:ext cx="584062" cy="584306"/>
            </a:xfrm>
            <a:prstGeom prst="rect">
              <a:avLst/>
            </a:prstGeom>
          </p:spPr>
        </p:pic>
      </p:grpSp>
      <p:pic>
        <p:nvPicPr>
          <p:cNvPr id="3" name="lesson ender">
            <a:hlinkClick r:id="" action="ppaction://media"/>
            <a:extLst>
              <a:ext uri="{FF2B5EF4-FFF2-40B4-BE49-F238E27FC236}">
                <a16:creationId xmlns:a16="http://schemas.microsoft.com/office/drawing/2014/main" id="{27515DDB-8F4A-4910-808C-C19F645DA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0014856" y="4641180"/>
            <a:ext cx="4009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/>
      <p:bldP spid="11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386</Words>
  <Application>Microsoft Office PowerPoint</Application>
  <PresentationFormat>On-screen Show (4:3)</PresentationFormat>
  <Paragraphs>88</Paragraphs>
  <Slides>4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212</cp:revision>
  <dcterms:created xsi:type="dcterms:W3CDTF">2018-09-13T11:08:58Z</dcterms:created>
  <dcterms:modified xsi:type="dcterms:W3CDTF">2020-04-30T15:11:36Z</dcterms:modified>
</cp:coreProperties>
</file>