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9" r:id="rId2"/>
    <p:sldId id="30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5" autoAdjust="0"/>
    <p:restoredTop sz="84014" autoAdjust="0"/>
  </p:normalViewPr>
  <p:slideViewPr>
    <p:cSldViewPr snapToGrid="0">
      <p:cViewPr varScale="1">
        <p:scale>
          <a:sx n="57" d="100"/>
          <a:sy n="57" d="100"/>
        </p:scale>
        <p:origin x="18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0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notesSlide" Target="../notesSlides/notesSlide1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12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openxmlformats.org/officeDocument/2006/relationships/slideLayout" Target="../slideLayouts/slideLayout12.xml"/><Relationship Id="rId3" Type="http://schemas.microsoft.com/office/2007/relationships/media" Target="../media/media13.m4a"/><Relationship Id="rId7" Type="http://schemas.microsoft.com/office/2007/relationships/media" Target="../media/media15.m4a"/><Relationship Id="rId12" Type="http://schemas.openxmlformats.org/officeDocument/2006/relationships/audio" Target="../media/media17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microsoft.com/office/2007/relationships/media" Target="../media/media17.m4a"/><Relationship Id="rId5" Type="http://schemas.microsoft.com/office/2007/relationships/media" Target="../media/media14.m4a"/><Relationship Id="rId15" Type="http://schemas.openxmlformats.org/officeDocument/2006/relationships/image" Target="../media/image2.png"/><Relationship Id="rId10" Type="http://schemas.openxmlformats.org/officeDocument/2006/relationships/audio" Target="../media/media16.m4a"/><Relationship Id="rId4" Type="http://schemas.openxmlformats.org/officeDocument/2006/relationships/audio" Target="../media/media13.m4a"/><Relationship Id="rId9" Type="http://schemas.microsoft.com/office/2007/relationships/media" Target="../media/media16.m4a"/><Relationship Id="rId1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expanded column subtraction to subtract 3-digit numbers.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4A15C0-3D67-4716-A5F2-3C4414BA856B}"/>
              </a:ext>
            </a:extLst>
          </p:cNvPr>
          <p:cNvGrpSpPr/>
          <p:nvPr/>
        </p:nvGrpSpPr>
        <p:grpSpPr>
          <a:xfrm>
            <a:off x="5215271" y="677341"/>
            <a:ext cx="2520000" cy="2069343"/>
            <a:chOff x="1150413" y="3194999"/>
            <a:chExt cx="2520000" cy="2069343"/>
          </a:xfrm>
        </p:grpSpPr>
        <p:sp>
          <p:nvSpPr>
            <p:cNvPr id="6" name="Folded Corner 5">
              <a:extLst>
                <a:ext uri="{FF2B5EF4-FFF2-40B4-BE49-F238E27FC236}">
                  <a16:creationId xmlns:a16="http://schemas.microsoft.com/office/drawing/2014/main" id="{35A7C9BF-BFF1-4605-957B-E93DC61AF439}"/>
                </a:ext>
              </a:extLst>
            </p:cNvPr>
            <p:cNvSpPr/>
            <p:nvPr/>
          </p:nvSpPr>
          <p:spPr>
            <a:xfrm>
              <a:off x="1150413" y="3194999"/>
              <a:ext cx="2520000" cy="206934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200" b="1" dirty="0">
                <a:solidFill>
                  <a:srgbClr val="253746"/>
                </a:solidFill>
              </a:endParaRP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</a:t>
              </a:r>
              <a:r>
                <a:rPr lang="en-GB" sz="800" b="1" dirty="0">
                  <a:solidFill>
                    <a:srgbClr val="253746"/>
                  </a:solidFill>
                </a:rPr>
                <a:t> </a:t>
              </a:r>
              <a:r>
                <a:rPr lang="en-GB" sz="2200" b="1" dirty="0">
                  <a:solidFill>
                    <a:srgbClr val="253746"/>
                  </a:solidFill>
                </a:rPr>
                <a:t> 700   80   2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-  400   60   7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2786C97-7868-4D00-B14E-7F54F0C7E335}"/>
                </a:ext>
              </a:extLst>
            </p:cNvPr>
            <p:cNvCxnSpPr/>
            <p:nvPr/>
          </p:nvCxnSpPr>
          <p:spPr>
            <a:xfrm>
              <a:off x="1793505" y="4248064"/>
              <a:ext cx="13115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8EF339-371B-4F3E-8BEC-C246E699ECBF}"/>
              </a:ext>
            </a:extLst>
          </p:cNvPr>
          <p:cNvSpPr txBox="1"/>
          <p:nvPr/>
        </p:nvSpPr>
        <p:spPr>
          <a:xfrm>
            <a:off x="5803651" y="17120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4586E-F680-4146-B3AE-B1508111AE3A}"/>
              </a:ext>
            </a:extLst>
          </p:cNvPr>
          <p:cNvSpPr txBox="1"/>
          <p:nvPr/>
        </p:nvSpPr>
        <p:spPr>
          <a:xfrm>
            <a:off x="6415651" y="17120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22EEC0-F3D3-42CE-BDA6-4AB8FFCE85CA}"/>
              </a:ext>
            </a:extLst>
          </p:cNvPr>
          <p:cNvSpPr txBox="1"/>
          <p:nvPr/>
        </p:nvSpPr>
        <p:spPr>
          <a:xfrm>
            <a:off x="6883651" y="17120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5F5A17-D300-445F-9FA5-28451C7BFA22}"/>
              </a:ext>
            </a:extLst>
          </p:cNvPr>
          <p:cNvGrpSpPr/>
          <p:nvPr/>
        </p:nvGrpSpPr>
        <p:grpSpPr>
          <a:xfrm>
            <a:off x="6424755" y="677341"/>
            <a:ext cx="1300622" cy="656531"/>
            <a:chOff x="5355720" y="3059113"/>
            <a:chExt cx="1300622" cy="65653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13EC2-1708-4F6C-B8C9-83BFE4404F99}"/>
                </a:ext>
              </a:extLst>
            </p:cNvPr>
            <p:cNvCxnSpPr/>
            <p:nvPr/>
          </p:nvCxnSpPr>
          <p:spPr>
            <a:xfrm flipV="1">
              <a:off x="5400000" y="3456000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A70A9F-8CFA-403B-BE27-AE21B14A666E}"/>
                </a:ext>
              </a:extLst>
            </p:cNvPr>
            <p:cNvCxnSpPr/>
            <p:nvPr/>
          </p:nvCxnSpPr>
          <p:spPr>
            <a:xfrm flipV="1">
              <a:off x="5891229" y="3456000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575B80-AD7D-4EB4-80A1-290E26A9AC2D}"/>
                </a:ext>
              </a:extLst>
            </p:cNvPr>
            <p:cNvSpPr txBox="1"/>
            <p:nvPr/>
          </p:nvSpPr>
          <p:spPr>
            <a:xfrm>
              <a:off x="5355720" y="3059113"/>
              <a:ext cx="13006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solidFill>
                    <a:srgbClr val="253746"/>
                  </a:solidFill>
                </a:rPr>
                <a:t>70  12</a:t>
              </a:r>
            </a:p>
          </p:txBody>
        </p:sp>
      </p:grp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2D90B785-D6EF-41DF-B264-F00DB15E17E2}"/>
              </a:ext>
            </a:extLst>
          </p:cNvPr>
          <p:cNvSpPr/>
          <p:nvPr/>
        </p:nvSpPr>
        <p:spPr>
          <a:xfrm>
            <a:off x="134565" y="608551"/>
            <a:ext cx="3711768" cy="1251459"/>
          </a:xfrm>
          <a:prstGeom prst="wedgeEllipseCallout">
            <a:avLst>
              <a:gd name="adj1" fmla="val 56724"/>
              <a:gd name="adj2" fmla="val 5272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use </a:t>
            </a:r>
            <a:r>
              <a:rPr lang="en-GB" b="1" dirty="0">
                <a:solidFill>
                  <a:srgbClr val="0070C0"/>
                </a:solidFill>
              </a:rPr>
              <a:t>expanded column subtraction </a:t>
            </a:r>
            <a:r>
              <a:rPr lang="en-GB" b="1" dirty="0">
                <a:solidFill>
                  <a:srgbClr val="253746"/>
                </a:solidFill>
              </a:rPr>
              <a:t>to find the answer to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782 - 467</a:t>
            </a:r>
            <a:r>
              <a:rPr lang="en-GB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BAE72794-28F5-40F0-B387-A3A2CB51179C}"/>
              </a:ext>
            </a:extLst>
          </p:cNvPr>
          <p:cNvSpPr/>
          <p:nvPr/>
        </p:nvSpPr>
        <p:spPr>
          <a:xfrm>
            <a:off x="638289" y="4848235"/>
            <a:ext cx="2582947" cy="74190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782 - 467 = 315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3752122-8B93-48C9-92A0-A37BC73C25F4}"/>
              </a:ext>
            </a:extLst>
          </p:cNvPr>
          <p:cNvSpPr/>
          <p:nvPr/>
        </p:nvSpPr>
        <p:spPr>
          <a:xfrm>
            <a:off x="93705" y="2002265"/>
            <a:ext cx="4362841" cy="1251459"/>
          </a:xfrm>
          <a:prstGeom prst="wedgeEllipseCallout">
            <a:avLst>
              <a:gd name="adj1" fmla="val -47833"/>
              <a:gd name="adj2" fmla="val 700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First, </a:t>
            </a:r>
            <a:r>
              <a:rPr lang="en-GB" b="1" dirty="0">
                <a:solidFill>
                  <a:srgbClr val="FF0000"/>
                </a:solidFill>
              </a:rPr>
              <a:t>partition</a:t>
            </a:r>
            <a:r>
              <a:rPr lang="en-GB" b="1" dirty="0">
                <a:solidFill>
                  <a:srgbClr val="253746"/>
                </a:solidFill>
              </a:rPr>
              <a:t> the numbers and set them out in columns according to their place value.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85D96108-7F94-4413-AFD1-894863CA91AD}"/>
              </a:ext>
            </a:extLst>
          </p:cNvPr>
          <p:cNvSpPr/>
          <p:nvPr/>
        </p:nvSpPr>
        <p:spPr>
          <a:xfrm>
            <a:off x="335743" y="3775935"/>
            <a:ext cx="3188041" cy="797980"/>
          </a:xfrm>
          <a:prstGeom prst="wedgeEllipseCallout">
            <a:avLst>
              <a:gd name="adj1" fmla="val -50096"/>
              <a:gd name="adj2" fmla="val 6082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Finally </a:t>
            </a:r>
            <a:r>
              <a:rPr lang="en-GB" b="1" dirty="0">
                <a:solidFill>
                  <a:srgbClr val="FF0000"/>
                </a:solidFill>
              </a:rPr>
              <a:t>recombine</a:t>
            </a:r>
            <a:r>
              <a:rPr lang="en-GB" b="1" dirty="0">
                <a:solidFill>
                  <a:srgbClr val="253746"/>
                </a:solidFill>
              </a:rPr>
              <a:t> 300, 10 and 5.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67BBB90D-E92C-438F-B2BD-D2578436A0C4}"/>
              </a:ext>
            </a:extLst>
          </p:cNvPr>
          <p:cNvSpPr/>
          <p:nvPr/>
        </p:nvSpPr>
        <p:spPr>
          <a:xfrm>
            <a:off x="4240521" y="2666914"/>
            <a:ext cx="4684278" cy="1458129"/>
          </a:xfrm>
          <a:prstGeom prst="wedgeEllipseCallout">
            <a:avLst>
              <a:gd name="adj1" fmla="val -57780"/>
              <a:gd name="adj2" fmla="val 3128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Start with the 1s.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7 is larger than 2 so we take one of the 10s and move it to the 1s.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Then subtract 7 from 12.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BFE4F8A-55DB-E34F-8570-6E8F87934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252720" y="-13545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BA4E88F-19F7-7C43-A18D-DF733F5B1F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252720" y="538755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C82D655-F562-FA46-B606-596DDB46015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159841" y="1305611"/>
            <a:ext cx="812800" cy="812800"/>
          </a:xfrm>
          <a:prstGeom prst="rect">
            <a:avLst/>
          </a:prstGeom>
        </p:spPr>
      </p:pic>
      <p:pic>
        <p:nvPicPr>
          <p:cNvPr id="25" name="Online Media 2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958F9C3-7721-7847-855F-2CB3D0809F1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252720" y="2088857"/>
            <a:ext cx="812800" cy="812800"/>
          </a:xfrm>
          <a:prstGeom prst="rect">
            <a:avLst/>
          </a:prstGeom>
        </p:spPr>
      </p:pic>
      <p:pic>
        <p:nvPicPr>
          <p:cNvPr id="26" name="Online Media 2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A5BC39B-005F-9A48-B63D-38324205698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159841" y="2919501"/>
            <a:ext cx="812800" cy="812800"/>
          </a:xfrm>
          <a:prstGeom prst="rect">
            <a:avLst/>
          </a:prstGeom>
        </p:spPr>
      </p:pic>
      <p:pic>
        <p:nvPicPr>
          <p:cNvPr id="27" name="Online Media 2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7E5D53F-E151-4C4E-A82A-9E119ED7ED8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144000" y="3702747"/>
            <a:ext cx="812800" cy="812800"/>
          </a:xfrm>
          <a:prstGeom prst="rect">
            <a:avLst/>
          </a:prstGeom>
        </p:spPr>
      </p:pic>
      <p:pic>
        <p:nvPicPr>
          <p:cNvPr id="28" name="Online Media 2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1F6BC9-78F1-0745-80CD-F912C2B7143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159841" y="4533391"/>
            <a:ext cx="812800" cy="812800"/>
          </a:xfrm>
          <a:prstGeom prst="rect">
            <a:avLst/>
          </a:prstGeom>
        </p:spPr>
      </p:pic>
      <p:pic>
        <p:nvPicPr>
          <p:cNvPr id="29" name="Online Media 2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8152AA5-E52C-7E4E-9DFF-0275D51F373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252720" y="5506445"/>
            <a:ext cx="812800" cy="812800"/>
          </a:xfrm>
          <a:prstGeom prst="rect">
            <a:avLst/>
          </a:prstGeom>
        </p:spPr>
      </p:pic>
      <p:pic>
        <p:nvPicPr>
          <p:cNvPr id="30" name="Online Media 2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E8DC575-02F7-E749-B671-6C94D248181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430220" y="6289691"/>
            <a:ext cx="812800" cy="812800"/>
          </a:xfrm>
          <a:prstGeom prst="rect">
            <a:avLst/>
          </a:prstGeom>
        </p:spPr>
      </p:pic>
      <p:pic>
        <p:nvPicPr>
          <p:cNvPr id="31" name="Online Media 3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7CEF4C5-F3AB-DE44-B498-B1F3EE5E169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358187" y="4597754"/>
            <a:ext cx="812800" cy="812800"/>
          </a:xfrm>
          <a:prstGeom prst="rect">
            <a:avLst/>
          </a:prstGeom>
        </p:spPr>
      </p:pic>
      <p:pic>
        <p:nvPicPr>
          <p:cNvPr id="32" name="Online Media 3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32C97D8-D89C-D644-A1A5-66B29121D2F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420520" y="5476891"/>
            <a:ext cx="812800" cy="812800"/>
          </a:xfrm>
          <a:prstGeom prst="rect">
            <a:avLst/>
          </a:prstGeom>
        </p:spPr>
      </p:pic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0E191C6C-D04C-45DE-BC78-A9FD1BACAEC0}"/>
              </a:ext>
            </a:extLst>
          </p:cNvPr>
          <p:cNvSpPr/>
          <p:nvPr/>
        </p:nvSpPr>
        <p:spPr>
          <a:xfrm>
            <a:off x="4691907" y="4049239"/>
            <a:ext cx="3465695" cy="797980"/>
          </a:xfrm>
          <a:prstGeom prst="wedgeEllipseCallout">
            <a:avLst>
              <a:gd name="adj1" fmla="val 62596"/>
              <a:gd name="adj2" fmla="val 3619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Next subtract the 10s.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70 - 60 = ? 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60BCBC1-D084-4421-9F08-28BD9D3C4E70}"/>
              </a:ext>
            </a:extLst>
          </p:cNvPr>
          <p:cNvSpPr/>
          <p:nvPr/>
        </p:nvSpPr>
        <p:spPr>
          <a:xfrm>
            <a:off x="4306361" y="4775870"/>
            <a:ext cx="2968489" cy="797980"/>
          </a:xfrm>
          <a:prstGeom prst="wedgeEllipseCallout">
            <a:avLst>
              <a:gd name="adj1" fmla="val -48770"/>
              <a:gd name="adj2" fmla="val 5666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Subtract the 100s.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700 - 400 = ? </a:t>
            </a:r>
          </a:p>
        </p:txBody>
      </p:sp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9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7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6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6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38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9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6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  <p:bldP spid="18" grpId="0" animBg="1"/>
      <p:bldP spid="23" grpId="0" animBg="1"/>
      <p:bldP spid="24" grpId="0" animBg="1"/>
      <p:bldP spid="19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expanded column subtraction to subtract 3-digit numbers.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8E5A3-36D3-4F86-98EB-5BC6D7A370CC}"/>
              </a:ext>
            </a:extLst>
          </p:cNvPr>
          <p:cNvGrpSpPr/>
          <p:nvPr/>
        </p:nvGrpSpPr>
        <p:grpSpPr>
          <a:xfrm>
            <a:off x="5215271" y="677341"/>
            <a:ext cx="2520000" cy="2069343"/>
            <a:chOff x="1150413" y="3194999"/>
            <a:chExt cx="2520000" cy="2069343"/>
          </a:xfrm>
        </p:grpSpPr>
        <p:sp>
          <p:nvSpPr>
            <p:cNvPr id="6" name="Folded Corner 5">
              <a:extLst>
                <a:ext uri="{FF2B5EF4-FFF2-40B4-BE49-F238E27FC236}">
                  <a16:creationId xmlns:a16="http://schemas.microsoft.com/office/drawing/2014/main" id="{849390F8-DA2A-49D0-9032-832E3C6E69AC}"/>
                </a:ext>
              </a:extLst>
            </p:cNvPr>
            <p:cNvSpPr/>
            <p:nvPr/>
          </p:nvSpPr>
          <p:spPr>
            <a:xfrm>
              <a:off x="1150413" y="3194999"/>
              <a:ext cx="2520000" cy="206934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200" b="1" dirty="0">
                <a:solidFill>
                  <a:srgbClr val="253746"/>
                </a:solidFill>
              </a:endParaRP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</a:t>
              </a:r>
              <a:r>
                <a:rPr lang="en-GB" sz="800" b="1" dirty="0">
                  <a:solidFill>
                    <a:srgbClr val="253746"/>
                  </a:solidFill>
                </a:rPr>
                <a:t> </a:t>
              </a:r>
              <a:r>
                <a:rPr lang="en-GB" sz="2200" b="1" dirty="0">
                  <a:solidFill>
                    <a:srgbClr val="253746"/>
                  </a:solidFill>
                </a:rPr>
                <a:t> 400   20   5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-  200   80   3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B335334-FC6A-4C34-9DC4-E2F2A4BD8FEF}"/>
                </a:ext>
              </a:extLst>
            </p:cNvPr>
            <p:cNvCxnSpPr/>
            <p:nvPr/>
          </p:nvCxnSpPr>
          <p:spPr>
            <a:xfrm>
              <a:off x="1793505" y="4248064"/>
              <a:ext cx="13115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4F8C99-5BD1-46B0-9CE8-B31450A996C7}"/>
              </a:ext>
            </a:extLst>
          </p:cNvPr>
          <p:cNvSpPr txBox="1"/>
          <p:nvPr/>
        </p:nvSpPr>
        <p:spPr>
          <a:xfrm>
            <a:off x="5803651" y="17120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ECC96-68AC-4BC5-8A7D-361F2C54464D}"/>
              </a:ext>
            </a:extLst>
          </p:cNvPr>
          <p:cNvSpPr txBox="1"/>
          <p:nvPr/>
        </p:nvSpPr>
        <p:spPr>
          <a:xfrm>
            <a:off x="6415651" y="17120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287BB-A8B1-43F2-AB1C-9BC762D1C00E}"/>
              </a:ext>
            </a:extLst>
          </p:cNvPr>
          <p:cNvSpPr txBox="1"/>
          <p:nvPr/>
        </p:nvSpPr>
        <p:spPr>
          <a:xfrm>
            <a:off x="6883651" y="17120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7FB5D4-389B-44E8-AAF4-BDA4542E1862}"/>
              </a:ext>
            </a:extLst>
          </p:cNvPr>
          <p:cNvGrpSpPr/>
          <p:nvPr/>
        </p:nvGrpSpPr>
        <p:grpSpPr>
          <a:xfrm>
            <a:off x="5803651" y="677341"/>
            <a:ext cx="1300622" cy="656531"/>
            <a:chOff x="5252202" y="3059113"/>
            <a:chExt cx="1300622" cy="65653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19A5931-3BD8-4D30-9A44-A33B769F8303}"/>
                </a:ext>
              </a:extLst>
            </p:cNvPr>
            <p:cNvCxnSpPr/>
            <p:nvPr/>
          </p:nvCxnSpPr>
          <p:spPr>
            <a:xfrm flipV="1">
              <a:off x="5400000" y="3456000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993632-298B-4E94-B526-FFBEF53E85D9}"/>
                </a:ext>
              </a:extLst>
            </p:cNvPr>
            <p:cNvCxnSpPr/>
            <p:nvPr/>
          </p:nvCxnSpPr>
          <p:spPr>
            <a:xfrm flipV="1">
              <a:off x="6012000" y="3456000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6759EA-6C1A-499A-A029-F80765E4B33A}"/>
                </a:ext>
              </a:extLst>
            </p:cNvPr>
            <p:cNvSpPr txBox="1"/>
            <p:nvPr/>
          </p:nvSpPr>
          <p:spPr>
            <a:xfrm>
              <a:off x="5252202" y="3059113"/>
              <a:ext cx="13006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solidFill>
                    <a:srgbClr val="253746"/>
                  </a:solidFill>
                </a:rPr>
                <a:t>300  120</a:t>
              </a:r>
            </a:p>
          </p:txBody>
        </p:sp>
      </p:grp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05CBC354-9E5B-4621-BDC2-10F6BEDC500A}"/>
              </a:ext>
            </a:extLst>
          </p:cNvPr>
          <p:cNvSpPr/>
          <p:nvPr/>
        </p:nvSpPr>
        <p:spPr>
          <a:xfrm>
            <a:off x="230981" y="538756"/>
            <a:ext cx="3711768" cy="917512"/>
          </a:xfrm>
          <a:prstGeom prst="wedgeEllipseCallout">
            <a:avLst>
              <a:gd name="adj1" fmla="val 64023"/>
              <a:gd name="adj2" fmla="val -4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Now let’s try </a:t>
            </a:r>
            <a:r>
              <a:rPr lang="en-GB" b="1" dirty="0">
                <a:solidFill>
                  <a:srgbClr val="FF0000"/>
                </a:solidFill>
              </a:rPr>
              <a:t>425 - 283. 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72C5D9BB-497E-4115-932C-B93F78C48D46}"/>
              </a:ext>
            </a:extLst>
          </p:cNvPr>
          <p:cNvSpPr/>
          <p:nvPr/>
        </p:nvSpPr>
        <p:spPr>
          <a:xfrm>
            <a:off x="1036725" y="5380927"/>
            <a:ext cx="2375534" cy="650692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425 - 283 = 142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1234C12D-07A9-48EC-85B4-150EAA1A4FA8}"/>
              </a:ext>
            </a:extLst>
          </p:cNvPr>
          <p:cNvSpPr/>
          <p:nvPr/>
        </p:nvSpPr>
        <p:spPr>
          <a:xfrm>
            <a:off x="5026873" y="2573586"/>
            <a:ext cx="3466177" cy="724336"/>
          </a:xfrm>
          <a:prstGeom prst="wedgeEllipseCallout">
            <a:avLst>
              <a:gd name="adj1" fmla="val 51148"/>
              <a:gd name="adj2" fmla="val 4580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Subtract the 1s.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5 - 3 = ? 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274BA1A8-B60D-499C-9C80-E429ABA78A26}"/>
              </a:ext>
            </a:extLst>
          </p:cNvPr>
          <p:cNvSpPr/>
          <p:nvPr/>
        </p:nvSpPr>
        <p:spPr>
          <a:xfrm>
            <a:off x="3244352" y="3206533"/>
            <a:ext cx="4123148" cy="1089672"/>
          </a:xfrm>
          <a:prstGeom prst="wedgeEllipseCallout">
            <a:avLst>
              <a:gd name="adj1" fmla="val -49033"/>
              <a:gd name="adj2" fmla="val 5116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C00000"/>
              </a:solidFill>
            </a:endParaRP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80 is bigger than 20 so take 100 from the 400 and add it to the 10s.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8ACAF985-C919-462A-BDA5-1EAFB996F5DC}"/>
              </a:ext>
            </a:extLst>
          </p:cNvPr>
          <p:cNvSpPr/>
          <p:nvPr/>
        </p:nvSpPr>
        <p:spPr>
          <a:xfrm>
            <a:off x="4670810" y="4214416"/>
            <a:ext cx="3736672" cy="797980"/>
          </a:xfrm>
          <a:prstGeom prst="wedgeEllipseCallout">
            <a:avLst>
              <a:gd name="adj1" fmla="val 58879"/>
              <a:gd name="adj2" fmla="val 5101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253746"/>
                </a:solidFill>
              </a:rPr>
              <a:t>Now</a:t>
            </a:r>
            <a:r>
              <a:rPr lang="en-GB" b="1" dirty="0">
                <a:solidFill>
                  <a:srgbClr val="253746"/>
                </a:solidFill>
              </a:rPr>
              <a:t> subtract the 10s. </a:t>
            </a:r>
            <a:r>
              <a:rPr lang="en-GB" b="1" dirty="0">
                <a:solidFill>
                  <a:srgbClr val="FF0000"/>
                </a:solidFill>
              </a:rPr>
              <a:t>120 - 80 = ? 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7C99452A-55B2-440F-A56D-B2C76FE636CA}"/>
              </a:ext>
            </a:extLst>
          </p:cNvPr>
          <p:cNvSpPr/>
          <p:nvPr/>
        </p:nvSpPr>
        <p:spPr>
          <a:xfrm>
            <a:off x="3883439" y="4941920"/>
            <a:ext cx="3220834" cy="724336"/>
          </a:xfrm>
          <a:prstGeom prst="wedgeEllipseCallout">
            <a:avLst>
              <a:gd name="adj1" fmla="val 45355"/>
              <a:gd name="adj2" fmla="val 6650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Subtract the 100s. </a:t>
            </a:r>
            <a:r>
              <a:rPr lang="en-GB" b="1" dirty="0">
                <a:solidFill>
                  <a:srgbClr val="FF0000"/>
                </a:solidFill>
              </a:rPr>
              <a:t>300 - 200 = ? 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D9DE978F-006F-45CC-8927-997144CC56B7}"/>
              </a:ext>
            </a:extLst>
          </p:cNvPr>
          <p:cNvSpPr/>
          <p:nvPr/>
        </p:nvSpPr>
        <p:spPr>
          <a:xfrm>
            <a:off x="441811" y="1704229"/>
            <a:ext cx="4473005" cy="986407"/>
          </a:xfrm>
          <a:prstGeom prst="wedgeEllipseCallout">
            <a:avLst>
              <a:gd name="adj1" fmla="val 46093"/>
              <a:gd name="adj2" fmla="val -882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First </a:t>
            </a:r>
            <a:r>
              <a:rPr lang="en-GB" b="1" dirty="0">
                <a:solidFill>
                  <a:srgbClr val="FF0000"/>
                </a:solidFill>
              </a:rPr>
              <a:t>partition</a:t>
            </a:r>
            <a:r>
              <a:rPr lang="en-GB" b="1" dirty="0">
                <a:solidFill>
                  <a:srgbClr val="253746"/>
                </a:solidFill>
              </a:rPr>
              <a:t> the numbers...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9964A44F-6507-49AA-9E71-76117BDE6B02}"/>
              </a:ext>
            </a:extLst>
          </p:cNvPr>
          <p:cNvSpPr/>
          <p:nvPr/>
        </p:nvSpPr>
        <p:spPr>
          <a:xfrm>
            <a:off x="491404" y="4390950"/>
            <a:ext cx="3466177" cy="797980"/>
          </a:xfrm>
          <a:prstGeom prst="wedgeEllipseCallout">
            <a:avLst>
              <a:gd name="adj1" fmla="val -48893"/>
              <a:gd name="adj2" fmla="val -4459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Finally </a:t>
            </a:r>
            <a:r>
              <a:rPr lang="en-GB" b="1" dirty="0">
                <a:solidFill>
                  <a:srgbClr val="FF0000"/>
                </a:solidFill>
              </a:rPr>
              <a:t>recombine</a:t>
            </a:r>
            <a:r>
              <a:rPr lang="en-GB" b="1" dirty="0">
                <a:solidFill>
                  <a:srgbClr val="253746"/>
                </a:solidFill>
              </a:rPr>
              <a:t> 100, 40 and 2.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BBA9328-408C-7043-A16F-1C6522695F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51224" y="486384"/>
            <a:ext cx="812800" cy="812800"/>
          </a:xfrm>
          <a:prstGeom prst="rect">
            <a:avLst/>
          </a:prstGeom>
        </p:spPr>
      </p:pic>
      <p:pic>
        <p:nvPicPr>
          <p:cNvPr id="25" name="Online Media 2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3D5AD49-D210-034E-AF1F-544FF21CC1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51224" y="1521054"/>
            <a:ext cx="812800" cy="812800"/>
          </a:xfrm>
          <a:prstGeom prst="rect">
            <a:avLst/>
          </a:prstGeom>
        </p:spPr>
      </p:pic>
      <p:pic>
        <p:nvPicPr>
          <p:cNvPr id="26" name="Online Media 2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577592-43D6-9049-A7E9-8E479202963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56215" y="2555724"/>
            <a:ext cx="812800" cy="812800"/>
          </a:xfrm>
          <a:prstGeom prst="rect">
            <a:avLst/>
          </a:prstGeom>
        </p:spPr>
      </p:pic>
      <p:pic>
        <p:nvPicPr>
          <p:cNvPr id="27" name="Online Media 2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CDD981F-929A-6B41-96F6-8BF8F7BF5BB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47463" y="3525509"/>
            <a:ext cx="812800" cy="812800"/>
          </a:xfrm>
          <a:prstGeom prst="rect">
            <a:avLst/>
          </a:prstGeom>
        </p:spPr>
      </p:pic>
      <p:pic>
        <p:nvPicPr>
          <p:cNvPr id="28" name="Online Media 2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8B00D15-7E24-994F-9293-00B3D92FF88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18574" y="4624746"/>
            <a:ext cx="812800" cy="812800"/>
          </a:xfrm>
          <a:prstGeom prst="rect">
            <a:avLst/>
          </a:prstGeom>
        </p:spPr>
      </p:pic>
      <p:pic>
        <p:nvPicPr>
          <p:cNvPr id="30" name="Online Media 2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3E59983-B05A-6141-B881-D5E1C70A868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08493" y="55821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76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88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8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7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50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2515</TotalTime>
  <Words>231</Words>
  <Application>Microsoft Office PowerPoint</Application>
  <PresentationFormat>On-screen Show (4:3)</PresentationFormat>
  <Paragraphs>49</Paragraphs>
  <Slides>2</Slides>
  <Notes>2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226</cp:revision>
  <dcterms:created xsi:type="dcterms:W3CDTF">2018-09-13T11:08:58Z</dcterms:created>
  <dcterms:modified xsi:type="dcterms:W3CDTF">2020-05-18T07:19:21Z</dcterms:modified>
</cp:coreProperties>
</file>