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96" r:id="rId2"/>
    <p:sldId id="313" r:id="rId3"/>
    <p:sldId id="31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DEDEDE"/>
    <a:srgbClr val="004A76"/>
    <a:srgbClr val="F6B350"/>
    <a:srgbClr val="E75919"/>
    <a:srgbClr val="3F9DA7"/>
    <a:srgbClr val="6EBFC8"/>
    <a:srgbClr val="AED2BC"/>
    <a:srgbClr val="87BB9B"/>
    <a:srgbClr val="F7E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1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12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D2B3E0B9-9B25-49D6-8C97-E2E4021C861C}"/>
    <pc:docChg chg="delSld">
      <pc:chgData name="Jennie Kerwin" userId="89cc6116eb6c0dac" providerId="LiveId" clId="{D2B3E0B9-9B25-49D6-8C97-E2E4021C861C}" dt="2020-03-31T11:21:29.329" v="8" actId="2696"/>
      <pc:docMkLst>
        <pc:docMk/>
      </pc:docMkLst>
      <pc:sldChg chg="del">
        <pc:chgData name="Jennie Kerwin" userId="89cc6116eb6c0dac" providerId="LiveId" clId="{D2B3E0B9-9B25-49D6-8C97-E2E4021C861C}" dt="2020-03-31T11:21:21.778" v="0" actId="2696"/>
        <pc:sldMkLst>
          <pc:docMk/>
          <pc:sldMk cId="2047842423" sldId="279"/>
        </pc:sldMkLst>
      </pc:sldChg>
      <pc:sldChg chg="del">
        <pc:chgData name="Jennie Kerwin" userId="89cc6116eb6c0dac" providerId="LiveId" clId="{D2B3E0B9-9B25-49D6-8C97-E2E4021C861C}" dt="2020-03-31T11:21:28.471" v="7" actId="2696"/>
        <pc:sldMkLst>
          <pc:docMk/>
          <pc:sldMk cId="3262603198" sldId="280"/>
        </pc:sldMkLst>
      </pc:sldChg>
      <pc:sldChg chg="del">
        <pc:chgData name="Jennie Kerwin" userId="89cc6116eb6c0dac" providerId="LiveId" clId="{D2B3E0B9-9B25-49D6-8C97-E2E4021C861C}" dt="2020-03-31T11:21:28.065" v="6" actId="2696"/>
        <pc:sldMkLst>
          <pc:docMk/>
          <pc:sldMk cId="2734148888" sldId="290"/>
        </pc:sldMkLst>
      </pc:sldChg>
      <pc:sldChg chg="del">
        <pc:chgData name="Jennie Kerwin" userId="89cc6116eb6c0dac" providerId="LiveId" clId="{D2B3E0B9-9B25-49D6-8C97-E2E4021C861C}" dt="2020-03-31T11:21:22.885" v="2" actId="2696"/>
        <pc:sldMkLst>
          <pc:docMk/>
          <pc:sldMk cId="734083849" sldId="295"/>
        </pc:sldMkLst>
      </pc:sldChg>
      <pc:sldChg chg="del">
        <pc:chgData name="Jennie Kerwin" userId="89cc6116eb6c0dac" providerId="LiveId" clId="{D2B3E0B9-9B25-49D6-8C97-E2E4021C861C}" dt="2020-03-31T11:21:26.895" v="3" actId="2696"/>
        <pc:sldMkLst>
          <pc:docMk/>
          <pc:sldMk cId="3393557766" sldId="299"/>
        </pc:sldMkLst>
      </pc:sldChg>
      <pc:sldChg chg="del">
        <pc:chgData name="Jennie Kerwin" userId="89cc6116eb6c0dac" providerId="LiveId" clId="{D2B3E0B9-9B25-49D6-8C97-E2E4021C861C}" dt="2020-03-31T11:21:27.441" v="4" actId="2696"/>
        <pc:sldMkLst>
          <pc:docMk/>
          <pc:sldMk cId="1945083998" sldId="300"/>
        </pc:sldMkLst>
      </pc:sldChg>
      <pc:sldChg chg="del">
        <pc:chgData name="Jennie Kerwin" userId="89cc6116eb6c0dac" providerId="LiveId" clId="{D2B3E0B9-9B25-49D6-8C97-E2E4021C861C}" dt="2020-03-31T11:21:27.691" v="5" actId="2696"/>
        <pc:sldMkLst>
          <pc:docMk/>
          <pc:sldMk cId="986893661" sldId="301"/>
        </pc:sldMkLst>
      </pc:sldChg>
      <pc:sldChg chg="del">
        <pc:chgData name="Jennie Kerwin" userId="89cc6116eb6c0dac" providerId="LiveId" clId="{D2B3E0B9-9B25-49D6-8C97-E2E4021C861C}" dt="2020-03-31T11:21:22.355" v="1" actId="2696"/>
        <pc:sldMkLst>
          <pc:docMk/>
          <pc:sldMk cId="2238482061" sldId="305"/>
        </pc:sldMkLst>
      </pc:sldChg>
      <pc:sldChg chg="del">
        <pc:chgData name="Jennie Kerwin" userId="89cc6116eb6c0dac" providerId="LiveId" clId="{D2B3E0B9-9B25-49D6-8C97-E2E4021C861C}" dt="2020-03-31T11:21:29.329" v="8" actId="2696"/>
        <pc:sldMkLst>
          <pc:docMk/>
          <pc:sldMk cId="1356876063" sldId="3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345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595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21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xmlns="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2.xml"/><Relationship Id="rId10" Type="http://schemas.microsoft.com/office/2007/relationships/hdphoto" Target="../media/hdphoto1.wdp"/><Relationship Id="rId4" Type="http://schemas.openxmlformats.org/officeDocument/2006/relationships/audio" Target="../media/media4.m4a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6.png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12.xml"/><Relationship Id="rId12" Type="http://schemas.microsoft.com/office/2007/relationships/hdphoto" Target="../media/hdphoto1.wdp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openxmlformats.org/officeDocument/2006/relationships/image" Target="../media/image4.png"/><Relationship Id="rId5" Type="http://schemas.microsoft.com/office/2007/relationships/media" Target="../media/media7.m4a"/><Relationship Id="rId10" Type="http://schemas.openxmlformats.org/officeDocument/2006/relationships/image" Target="../media/image3.png"/><Relationship Id="rId4" Type="http://schemas.microsoft.com/office/2007/relationships/media" Target="../media/media6.m4a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92E063F-747F-48C7-B3E7-ECDC60550867}"/>
              </a:ext>
            </a:extLst>
          </p:cNvPr>
          <p:cNvSpPr/>
          <p:nvPr/>
        </p:nvSpPr>
        <p:spPr>
          <a:xfrm>
            <a:off x="32658" y="125499"/>
            <a:ext cx="6270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Round 2-digit numbers to nearest multiple of 10.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4E4449-E372-4178-81CA-BF32133408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414" y="904946"/>
            <a:ext cx="8776300" cy="1268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A6FD2F5-02F0-4D31-9E68-100C462311F8}"/>
              </a:ext>
            </a:extLst>
          </p:cNvPr>
          <p:cNvGrpSpPr/>
          <p:nvPr/>
        </p:nvGrpSpPr>
        <p:grpSpPr>
          <a:xfrm>
            <a:off x="469128" y="2317155"/>
            <a:ext cx="4102872" cy="1953184"/>
            <a:chOff x="3990007" y="3170973"/>
            <a:chExt cx="4102872" cy="1953184"/>
          </a:xfrm>
        </p:grpSpPr>
        <p:sp>
          <p:nvSpPr>
            <p:cNvPr id="8" name="Speech Bubble: Rectangle with Corners Rounded 14">
              <a:extLst>
                <a:ext uri="{FF2B5EF4-FFF2-40B4-BE49-F238E27FC236}">
                  <a16:creationId xmlns:a16="http://schemas.microsoft.com/office/drawing/2014/main" xmlns="" id="{957462F7-8E2F-4F73-872A-7BBB89A4D2C0}"/>
                </a:ext>
              </a:extLst>
            </p:cNvPr>
            <p:cNvSpPr/>
            <p:nvPr/>
          </p:nvSpPr>
          <p:spPr>
            <a:xfrm>
              <a:off x="3990007" y="3170973"/>
              <a:ext cx="4102872" cy="1953184"/>
            </a:xfrm>
            <a:prstGeom prst="cloudCallout">
              <a:avLst>
                <a:gd name="adj1" fmla="val -35380"/>
                <a:gd name="adj2" fmla="val 6950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25374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Where would 32 go on this line?</a:t>
              </a:r>
            </a:p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Is it </a:t>
              </a:r>
              <a:r>
                <a:rPr lang="en-GB" b="1" dirty="0">
                  <a:solidFill>
                    <a:srgbClr val="C00000"/>
                  </a:solidFill>
                  <a:latin typeface="Myriad Pro Light" panose="020B0603030403020204" pitchFamily="34" charset="0"/>
                </a:rPr>
                <a:t>nearer</a:t>
              </a: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 to 30 or 40? 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F9A443-2931-44A7-AF23-FFDDE55A50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4181626" y="3579067"/>
              <a:ext cx="329071" cy="71387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B50714E-BC81-47BD-BF7A-CFEA3B1F50E0}"/>
              </a:ext>
            </a:extLst>
          </p:cNvPr>
          <p:cNvGrpSpPr/>
          <p:nvPr/>
        </p:nvGrpSpPr>
        <p:grpSpPr>
          <a:xfrm>
            <a:off x="2641247" y="593988"/>
            <a:ext cx="737932" cy="815096"/>
            <a:chOff x="6208297" y="3763137"/>
            <a:chExt cx="737932" cy="81509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D178DC09-B6B1-45E4-B069-768B4BD62594}"/>
                </a:ext>
              </a:extLst>
            </p:cNvPr>
            <p:cNvCxnSpPr>
              <a:cxnSpLocks/>
            </p:cNvCxnSpPr>
            <p:nvPr/>
          </p:nvCxnSpPr>
          <p:spPr>
            <a:xfrm>
              <a:off x="6542174" y="4191713"/>
              <a:ext cx="0" cy="38652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F9ECACB-DAA3-4B8E-BF50-27B02E7729B0}"/>
                </a:ext>
              </a:extLst>
            </p:cNvPr>
            <p:cNvSpPr txBox="1"/>
            <p:nvPr/>
          </p:nvSpPr>
          <p:spPr>
            <a:xfrm>
              <a:off x="6208297" y="3763137"/>
              <a:ext cx="7379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C00000"/>
                  </a:solidFill>
                </a:rPr>
                <a:t>32</a:t>
              </a:r>
            </a:p>
          </p:txBody>
        </p:sp>
      </p:grp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xmlns="" id="{27CA5096-5E87-453E-9393-EE5CF88A922F}"/>
              </a:ext>
            </a:extLst>
          </p:cNvPr>
          <p:cNvSpPr/>
          <p:nvPr/>
        </p:nvSpPr>
        <p:spPr>
          <a:xfrm>
            <a:off x="4572000" y="3531731"/>
            <a:ext cx="3723775" cy="1422803"/>
          </a:xfrm>
          <a:prstGeom prst="flowChartTerminator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 To </a:t>
            </a:r>
            <a:r>
              <a:rPr lang="en-GB" b="1" dirty="0">
                <a:solidFill>
                  <a:srgbClr val="C00000"/>
                </a:solidFill>
                <a:latin typeface="Myriad Pro Light" panose="020B0603030403020204"/>
              </a:rPr>
              <a:t>round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 32 to the nearest 10, we round it ‘down’ to 30 because that’s the </a:t>
            </a:r>
            <a:r>
              <a:rPr lang="en-GB" b="1" u="sng" dirty="0">
                <a:solidFill>
                  <a:srgbClr val="253746"/>
                </a:solidFill>
                <a:latin typeface="Myriad Pro Light" panose="020B0603030403020204"/>
              </a:rPr>
              <a:t>closest multiple of 10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BF7A4BC-8F85-48BF-BE81-D5B42CEE6280}"/>
              </a:ext>
            </a:extLst>
          </p:cNvPr>
          <p:cNvSpPr/>
          <p:nvPr/>
        </p:nvSpPr>
        <p:spPr>
          <a:xfrm>
            <a:off x="2596277" y="1496065"/>
            <a:ext cx="454557" cy="45455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1">
            <a:hlinkClick r:id="" action="ppaction://media"/>
            <a:extLst>
              <a:ext uri="{FF2B5EF4-FFF2-40B4-BE49-F238E27FC236}">
                <a16:creationId xmlns:a16="http://schemas.microsoft.com/office/drawing/2014/main" xmlns="" id="{C9B01781-C329-472C-BFC7-079F06E4D66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89" end="3658.004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78648" y="412964"/>
            <a:ext cx="609600" cy="609600"/>
          </a:xfrm>
          <a:prstGeom prst="rect">
            <a:avLst/>
          </a:prstGeom>
        </p:spPr>
      </p:pic>
      <p:pic>
        <p:nvPicPr>
          <p:cNvPr id="12" name="2">
            <a:hlinkClick r:id="" action="ppaction://media"/>
            <a:extLst>
              <a:ext uri="{FF2B5EF4-FFF2-40B4-BE49-F238E27FC236}">
                <a16:creationId xmlns:a16="http://schemas.microsoft.com/office/drawing/2014/main" xmlns="" id="{0E4C0106-FFA3-4CC0-800B-69DF3E302E5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2906" end="14536.718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96405" y="2166092"/>
            <a:ext cx="609600" cy="609600"/>
          </a:xfrm>
          <a:prstGeom prst="rect">
            <a:avLst/>
          </a:prstGeom>
        </p:spPr>
      </p:pic>
      <p:pic>
        <p:nvPicPr>
          <p:cNvPr id="16" name="2">
            <a:hlinkClick r:id="" action="ppaction://media"/>
            <a:extLst>
              <a:ext uri="{FF2B5EF4-FFF2-40B4-BE49-F238E27FC236}">
                <a16:creationId xmlns:a16="http://schemas.microsoft.com/office/drawing/2014/main" xmlns="" id="{65FE85F9-6C9E-4078-AD5E-F471B9CDCE6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5801" end="1544.718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83448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1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86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23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9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92E063F-747F-48C7-B3E7-ECDC60550867}"/>
              </a:ext>
            </a:extLst>
          </p:cNvPr>
          <p:cNvSpPr/>
          <p:nvPr/>
        </p:nvSpPr>
        <p:spPr>
          <a:xfrm>
            <a:off x="32658" y="125499"/>
            <a:ext cx="6270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Round 2-digit numbers to nearest multiple of 10.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4E4449-E372-4178-81CA-BF32133408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414" y="904946"/>
            <a:ext cx="8776300" cy="1268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A6FD2F5-02F0-4D31-9E68-100C462311F8}"/>
              </a:ext>
            </a:extLst>
          </p:cNvPr>
          <p:cNvGrpSpPr/>
          <p:nvPr/>
        </p:nvGrpSpPr>
        <p:grpSpPr>
          <a:xfrm>
            <a:off x="428692" y="2583417"/>
            <a:ext cx="4102872" cy="1953184"/>
            <a:chOff x="3990007" y="3170973"/>
            <a:chExt cx="4102872" cy="1953184"/>
          </a:xfrm>
        </p:grpSpPr>
        <p:sp>
          <p:nvSpPr>
            <p:cNvPr id="8" name="Speech Bubble: Rectangle with Corners Rounded 14">
              <a:extLst>
                <a:ext uri="{FF2B5EF4-FFF2-40B4-BE49-F238E27FC236}">
                  <a16:creationId xmlns:a16="http://schemas.microsoft.com/office/drawing/2014/main" xmlns="" id="{957462F7-8E2F-4F73-872A-7BBB89A4D2C0}"/>
                </a:ext>
              </a:extLst>
            </p:cNvPr>
            <p:cNvSpPr/>
            <p:nvPr/>
          </p:nvSpPr>
          <p:spPr>
            <a:xfrm>
              <a:off x="3990007" y="3170973"/>
              <a:ext cx="4102872" cy="1953184"/>
            </a:xfrm>
            <a:prstGeom prst="cloudCallout">
              <a:avLst>
                <a:gd name="adj1" fmla="val -30236"/>
                <a:gd name="adj2" fmla="val 7238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25374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Where would 68 go on this line?</a:t>
              </a:r>
            </a:p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Is it nearer to 60 or 70? 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F9A443-2931-44A7-AF23-FFDDE55A50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4181626" y="3579067"/>
              <a:ext cx="329071" cy="71387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B50714E-BC81-47BD-BF7A-CFEA3B1F50E0}"/>
              </a:ext>
            </a:extLst>
          </p:cNvPr>
          <p:cNvGrpSpPr/>
          <p:nvPr/>
        </p:nvGrpSpPr>
        <p:grpSpPr>
          <a:xfrm>
            <a:off x="5699879" y="556062"/>
            <a:ext cx="737932" cy="815096"/>
            <a:chOff x="6208297" y="3763137"/>
            <a:chExt cx="737932" cy="81509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D178DC09-B6B1-45E4-B069-768B4BD62594}"/>
                </a:ext>
              </a:extLst>
            </p:cNvPr>
            <p:cNvCxnSpPr>
              <a:cxnSpLocks/>
            </p:cNvCxnSpPr>
            <p:nvPr/>
          </p:nvCxnSpPr>
          <p:spPr>
            <a:xfrm>
              <a:off x="6542174" y="4191713"/>
              <a:ext cx="0" cy="38652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F9ECACB-DAA3-4B8E-BF50-27B02E7729B0}"/>
                </a:ext>
              </a:extLst>
            </p:cNvPr>
            <p:cNvSpPr txBox="1"/>
            <p:nvPr/>
          </p:nvSpPr>
          <p:spPr>
            <a:xfrm>
              <a:off x="6208297" y="3763137"/>
              <a:ext cx="7379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C00000"/>
                  </a:solidFill>
                </a:rPr>
                <a:t>68</a:t>
              </a:r>
            </a:p>
          </p:txBody>
        </p:sp>
      </p:grp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xmlns="" id="{27CA5096-5E87-453E-9393-EE5CF88A922F}"/>
              </a:ext>
            </a:extLst>
          </p:cNvPr>
          <p:cNvSpPr/>
          <p:nvPr/>
        </p:nvSpPr>
        <p:spPr>
          <a:xfrm>
            <a:off x="4905408" y="2847535"/>
            <a:ext cx="3504548" cy="1422803"/>
          </a:xfrm>
          <a:prstGeom prst="flowChartTerminator">
            <a:avLst/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 To </a:t>
            </a:r>
            <a:r>
              <a:rPr lang="en-GB" b="1" dirty="0">
                <a:solidFill>
                  <a:srgbClr val="C00000"/>
                </a:solidFill>
                <a:latin typeface="Myriad Pro Light" panose="020B0603030403020204"/>
              </a:rPr>
              <a:t>round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 68 to the nearest 10, we round it ‘up’ to 70 because that’s the </a:t>
            </a:r>
            <a:r>
              <a:rPr lang="en-GB" b="1" u="sng" dirty="0">
                <a:solidFill>
                  <a:srgbClr val="253746"/>
                </a:solidFill>
                <a:latin typeface="Myriad Pro Light" panose="020B0603030403020204"/>
              </a:rPr>
              <a:t>closest multiple of 10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A3D516A7-68EF-4FB2-A739-3FEE6649BEC2}"/>
              </a:ext>
            </a:extLst>
          </p:cNvPr>
          <p:cNvSpPr/>
          <p:nvPr/>
        </p:nvSpPr>
        <p:spPr>
          <a:xfrm>
            <a:off x="5983254" y="1477773"/>
            <a:ext cx="454557" cy="45455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xmlns="" id="{7109D70A-BFB3-4A88-9145-14254E74B8E6}"/>
              </a:ext>
            </a:extLst>
          </p:cNvPr>
          <p:cNvSpPr/>
          <p:nvPr/>
        </p:nvSpPr>
        <p:spPr>
          <a:xfrm>
            <a:off x="2114081" y="4626697"/>
            <a:ext cx="5582653" cy="1612791"/>
          </a:xfrm>
          <a:prstGeom prst="flowChartTerminator">
            <a:avLst/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Why bother learning to </a:t>
            </a:r>
            <a:r>
              <a:rPr lang="en-GB" b="1" dirty="0">
                <a:solidFill>
                  <a:srgbClr val="C00000"/>
                </a:solidFill>
                <a:latin typeface="Myriad Pro Light" panose="020B0603030403020204"/>
              </a:rPr>
              <a:t>round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? 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If we were adding the prices of </a:t>
            </a:r>
            <a:r>
              <a:rPr lang="en-GB" b="1" i="1" dirty="0">
                <a:solidFill>
                  <a:srgbClr val="253746"/>
                </a:solidFill>
                <a:latin typeface="Myriad Pro Light" panose="020B0603030403020204"/>
              </a:rPr>
              <a:t>lots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 of toys, and just needed to know </a:t>
            </a:r>
            <a:r>
              <a:rPr lang="en-GB" b="1" u="sng" dirty="0">
                <a:solidFill>
                  <a:srgbClr val="253746"/>
                </a:solidFill>
                <a:latin typeface="Myriad Pro Light" panose="020B0603030403020204"/>
              </a:rPr>
              <a:t>roughly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 how much the whole lot would be, we could </a:t>
            </a:r>
            <a:r>
              <a:rPr lang="en-GB" b="1" dirty="0">
                <a:solidFill>
                  <a:srgbClr val="C00000"/>
                </a:solidFill>
                <a:latin typeface="Myriad Pro Light" panose="020B0603030403020204"/>
              </a:rPr>
              <a:t>round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 each price to the nearest £10 and then add them.</a:t>
            </a:r>
          </a:p>
        </p:txBody>
      </p:sp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xmlns="" id="{95D5C9D3-5DBF-488D-B4C0-5D9E4797776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55865" y="1444045"/>
            <a:ext cx="609600" cy="609600"/>
          </a:xfrm>
          <a:prstGeom prst="rect">
            <a:avLst/>
          </a:prstGeom>
        </p:spPr>
      </p:pic>
      <p:pic>
        <p:nvPicPr>
          <p:cNvPr id="12" name="1">
            <a:hlinkClick r:id="" action="ppaction://media"/>
            <a:extLst>
              <a:ext uri="{FF2B5EF4-FFF2-40B4-BE49-F238E27FC236}">
                <a16:creationId xmlns:a16="http://schemas.microsoft.com/office/drawing/2014/main" xmlns="" id="{20471E5C-E7D8-4019-97E6-38DCA29C6D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38610" y="1900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8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5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821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7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2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92E063F-747F-48C7-B3E7-ECDC60550867}"/>
              </a:ext>
            </a:extLst>
          </p:cNvPr>
          <p:cNvSpPr/>
          <p:nvPr/>
        </p:nvSpPr>
        <p:spPr>
          <a:xfrm>
            <a:off x="32658" y="125499"/>
            <a:ext cx="6270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Round 2-digit numbers to nearest multiple of 10.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4E4449-E372-4178-81CA-BF32133408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414" y="904946"/>
            <a:ext cx="8776300" cy="1268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A6FD2F5-02F0-4D31-9E68-100C462311F8}"/>
              </a:ext>
            </a:extLst>
          </p:cNvPr>
          <p:cNvGrpSpPr/>
          <p:nvPr/>
        </p:nvGrpSpPr>
        <p:grpSpPr>
          <a:xfrm>
            <a:off x="857782" y="2480608"/>
            <a:ext cx="3177339" cy="1635803"/>
            <a:chOff x="4821728" y="3102756"/>
            <a:chExt cx="3177339" cy="1635803"/>
          </a:xfrm>
        </p:grpSpPr>
        <p:sp>
          <p:nvSpPr>
            <p:cNvPr id="8" name="Speech Bubble: Rectangle with Corners Rounded 14">
              <a:extLst>
                <a:ext uri="{FF2B5EF4-FFF2-40B4-BE49-F238E27FC236}">
                  <a16:creationId xmlns:a16="http://schemas.microsoft.com/office/drawing/2014/main" xmlns="" id="{957462F7-8E2F-4F73-872A-7BBB89A4D2C0}"/>
                </a:ext>
              </a:extLst>
            </p:cNvPr>
            <p:cNvSpPr/>
            <p:nvPr/>
          </p:nvSpPr>
          <p:spPr>
            <a:xfrm>
              <a:off x="4821728" y="3102756"/>
              <a:ext cx="3177339" cy="1635803"/>
            </a:xfrm>
            <a:prstGeom prst="cloudCallout">
              <a:avLst>
                <a:gd name="adj1" fmla="val -56695"/>
                <a:gd name="adj2" fmla="val 5121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25374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Where would 45 go on this line?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F9A443-2931-44A7-AF23-FFDDE55A50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7268077" y="3482859"/>
              <a:ext cx="329071" cy="71387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B50714E-BC81-47BD-BF7A-CFEA3B1F50E0}"/>
              </a:ext>
            </a:extLst>
          </p:cNvPr>
          <p:cNvGrpSpPr/>
          <p:nvPr/>
        </p:nvGrpSpPr>
        <p:grpSpPr>
          <a:xfrm>
            <a:off x="3749019" y="579824"/>
            <a:ext cx="737932" cy="815096"/>
            <a:chOff x="6208297" y="3763137"/>
            <a:chExt cx="737932" cy="81509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D178DC09-B6B1-45E4-B069-768B4BD62594}"/>
                </a:ext>
              </a:extLst>
            </p:cNvPr>
            <p:cNvCxnSpPr>
              <a:cxnSpLocks/>
            </p:cNvCxnSpPr>
            <p:nvPr/>
          </p:nvCxnSpPr>
          <p:spPr>
            <a:xfrm>
              <a:off x="6542174" y="4191713"/>
              <a:ext cx="0" cy="38652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F9ECACB-DAA3-4B8E-BF50-27B02E7729B0}"/>
                </a:ext>
              </a:extLst>
            </p:cNvPr>
            <p:cNvSpPr txBox="1"/>
            <p:nvPr/>
          </p:nvSpPr>
          <p:spPr>
            <a:xfrm>
              <a:off x="6208297" y="3763137"/>
              <a:ext cx="7379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C00000"/>
                  </a:solidFill>
                </a:rPr>
                <a:t>45</a:t>
              </a:r>
            </a:p>
          </p:txBody>
        </p:sp>
      </p:grp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xmlns="" id="{27CA5096-5E87-453E-9393-EE5CF88A922F}"/>
              </a:ext>
            </a:extLst>
          </p:cNvPr>
          <p:cNvSpPr/>
          <p:nvPr/>
        </p:nvSpPr>
        <p:spPr>
          <a:xfrm>
            <a:off x="675249" y="4423717"/>
            <a:ext cx="4230159" cy="1385396"/>
          </a:xfrm>
          <a:prstGeom prst="flowChartTerminator">
            <a:avLst/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So, 45 is in the middle of 40 and 50.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We need a rule for rounding numbers that sit </a:t>
            </a:r>
            <a:r>
              <a:rPr lang="en-GB" b="1" u="sng" dirty="0">
                <a:solidFill>
                  <a:srgbClr val="C00000"/>
                </a:solidFill>
                <a:latin typeface="Myriad Pro Light" panose="020B0603030403020204"/>
              </a:rPr>
              <a:t>half-way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 between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multiples of 10.</a:t>
            </a:r>
          </a:p>
        </p:txBody>
      </p: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xmlns="" id="{59AB8877-F534-41B6-91BF-EB63CAF189A1}"/>
              </a:ext>
            </a:extLst>
          </p:cNvPr>
          <p:cNvSpPr/>
          <p:nvPr/>
        </p:nvSpPr>
        <p:spPr>
          <a:xfrm>
            <a:off x="4905408" y="4332142"/>
            <a:ext cx="3470545" cy="1090038"/>
          </a:xfrm>
          <a:prstGeom prst="flowChartTerminator">
            <a:avLst/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C00000"/>
                </a:solidFill>
                <a:latin typeface="Myriad Pro Light" panose="020B0603030403020204"/>
              </a:rPr>
              <a:t>We always round </a:t>
            </a:r>
            <a:r>
              <a:rPr lang="en-GB" b="1" u="sng" dirty="0">
                <a:solidFill>
                  <a:srgbClr val="C00000"/>
                </a:solidFill>
                <a:latin typeface="Myriad Pro Light" panose="020B0603030403020204"/>
              </a:rPr>
              <a:t>up.</a:t>
            </a:r>
            <a:endParaRPr lang="en-GB" b="1" dirty="0">
              <a:solidFill>
                <a:srgbClr val="C00000"/>
              </a:solidFill>
              <a:latin typeface="Myriad Pro Light" panose="020B0603030403020204"/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45 rounded to the nearest 10 is 50.</a:t>
            </a:r>
            <a:endParaRPr lang="en-GB" b="1" u="sng" dirty="0">
              <a:solidFill>
                <a:srgbClr val="253746"/>
              </a:solidFill>
              <a:latin typeface="Myriad Pro Light" panose="020B060303040302020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8A000A7-2470-44C9-9C41-32A84AE76207}"/>
              </a:ext>
            </a:extLst>
          </p:cNvPr>
          <p:cNvGrpSpPr/>
          <p:nvPr/>
        </p:nvGrpSpPr>
        <p:grpSpPr>
          <a:xfrm>
            <a:off x="4186990" y="2473242"/>
            <a:ext cx="4560591" cy="1674630"/>
            <a:chOff x="4186990" y="2473242"/>
            <a:chExt cx="4560591" cy="1674630"/>
          </a:xfrm>
        </p:grpSpPr>
        <p:sp>
          <p:nvSpPr>
            <p:cNvPr id="16" name="Cloud 15">
              <a:extLst>
                <a:ext uri="{FF2B5EF4-FFF2-40B4-BE49-F238E27FC236}">
                  <a16:creationId xmlns:a16="http://schemas.microsoft.com/office/drawing/2014/main" xmlns="" id="{7BC17A5E-E0AE-4A04-AB00-8F81B8B68B4D}"/>
                </a:ext>
              </a:extLst>
            </p:cNvPr>
            <p:cNvSpPr/>
            <p:nvPr/>
          </p:nvSpPr>
          <p:spPr>
            <a:xfrm>
              <a:off x="4186990" y="2473242"/>
              <a:ext cx="3593431" cy="1674630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What is 45 rounded to the nearest 10?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5FC53B4C-4770-4770-8369-1A2644C33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590" y="2480608"/>
              <a:ext cx="1686991" cy="11829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xmlns="" id="{B409201E-31F1-411F-871F-52DB3B6F521E}"/>
              </a:ext>
            </a:extLst>
          </p:cNvPr>
          <p:cNvSpPr/>
          <p:nvPr/>
        </p:nvSpPr>
        <p:spPr>
          <a:xfrm>
            <a:off x="5225237" y="5500170"/>
            <a:ext cx="2155183" cy="905768"/>
          </a:xfrm>
          <a:prstGeom prst="flowChartTerminator">
            <a:avLst/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25 rounded to the nearest 10 is …</a:t>
            </a:r>
            <a:endParaRPr lang="en-GB" b="1" u="sng" dirty="0">
              <a:solidFill>
                <a:srgbClr val="253746"/>
              </a:solidFill>
              <a:latin typeface="Myriad Pro Light" panose="020B0603030403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C39924-317E-4380-835C-538429D4769C}"/>
              </a:ext>
            </a:extLst>
          </p:cNvPr>
          <p:cNvSpPr txBox="1"/>
          <p:nvPr/>
        </p:nvSpPr>
        <p:spPr>
          <a:xfrm>
            <a:off x="7484706" y="5606450"/>
            <a:ext cx="83875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C00000"/>
                </a:solidFill>
              </a:rPr>
              <a:t>30</a:t>
            </a:r>
          </a:p>
        </p:txBody>
      </p: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xmlns="" id="{39E123B6-8228-4DB6-A487-8D57E8C09231}"/>
              </a:ext>
            </a:extLst>
          </p:cNvPr>
          <p:cNvSpPr/>
          <p:nvPr/>
        </p:nvSpPr>
        <p:spPr>
          <a:xfrm>
            <a:off x="5210062" y="5500170"/>
            <a:ext cx="2155183" cy="905768"/>
          </a:xfrm>
          <a:prstGeom prst="flowChartTerminator">
            <a:avLst/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15 rounded to the nearest 10 is …</a:t>
            </a:r>
            <a:endParaRPr lang="en-GB" b="1" u="sng" dirty="0">
              <a:solidFill>
                <a:srgbClr val="253746"/>
              </a:solidFill>
              <a:latin typeface="Myriad Pro Light" panose="020B060303040302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9FC578C-7CAF-4EBE-AF53-8CA6222B4A15}"/>
              </a:ext>
            </a:extLst>
          </p:cNvPr>
          <p:cNvSpPr txBox="1"/>
          <p:nvPr/>
        </p:nvSpPr>
        <p:spPr>
          <a:xfrm>
            <a:off x="7504983" y="5607783"/>
            <a:ext cx="83875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C00000"/>
                </a:solidFill>
              </a:rPr>
              <a:t>20</a:t>
            </a:r>
          </a:p>
        </p:txBody>
      </p: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xmlns="" id="{24FBE361-1859-4D15-9C4C-BBED488299A5}"/>
              </a:ext>
            </a:extLst>
          </p:cNvPr>
          <p:cNvSpPr/>
          <p:nvPr/>
        </p:nvSpPr>
        <p:spPr>
          <a:xfrm>
            <a:off x="5194887" y="5480889"/>
            <a:ext cx="2155183" cy="905768"/>
          </a:xfrm>
          <a:prstGeom prst="flowChartTerminator">
            <a:avLst/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65 rounded to the nearest 10 is …</a:t>
            </a:r>
            <a:endParaRPr lang="en-GB" b="1" u="sng" dirty="0">
              <a:solidFill>
                <a:srgbClr val="253746"/>
              </a:solidFill>
              <a:latin typeface="Myriad Pro Light" panose="020B060303040302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06AE9FF-08FB-491C-AC63-35CCF7DA3F04}"/>
              </a:ext>
            </a:extLst>
          </p:cNvPr>
          <p:cNvSpPr txBox="1"/>
          <p:nvPr/>
        </p:nvSpPr>
        <p:spPr>
          <a:xfrm>
            <a:off x="7507215" y="5621425"/>
            <a:ext cx="83875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C00000"/>
                </a:solidFill>
              </a:rPr>
              <a:t>70</a:t>
            </a:r>
          </a:p>
        </p:txBody>
      </p:sp>
      <p:sp>
        <p:nvSpPr>
          <p:cNvPr id="25" name="Speech Bubble: Rectangle with Corners Rounded 10">
            <a:extLst>
              <a:ext uri="{FF2B5EF4-FFF2-40B4-BE49-F238E27FC236}">
                <a16:creationId xmlns:a16="http://schemas.microsoft.com/office/drawing/2014/main" xmlns="" id="{579704AF-DB0A-4C12-84EE-F6886B4E2532}"/>
              </a:ext>
            </a:extLst>
          </p:cNvPr>
          <p:cNvSpPr/>
          <p:nvPr/>
        </p:nvSpPr>
        <p:spPr>
          <a:xfrm>
            <a:off x="5164137" y="5490538"/>
            <a:ext cx="2155183" cy="905768"/>
          </a:xfrm>
          <a:prstGeom prst="flowChartTerminator">
            <a:avLst/>
          </a:prstGeom>
          <a:blipFill dpi="0"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/>
              </a:rPr>
              <a:t>95 rounded to the nearest 10 is …</a:t>
            </a:r>
            <a:endParaRPr lang="en-GB" b="1" u="sng" dirty="0">
              <a:solidFill>
                <a:srgbClr val="253746"/>
              </a:solidFill>
              <a:latin typeface="Myriad Pro Light" panose="020B060303040302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E37E932-1E37-452C-AF83-0090FBD8DA70}"/>
              </a:ext>
            </a:extLst>
          </p:cNvPr>
          <p:cNvSpPr txBox="1"/>
          <p:nvPr/>
        </p:nvSpPr>
        <p:spPr>
          <a:xfrm>
            <a:off x="7422916" y="5613271"/>
            <a:ext cx="96233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C00000"/>
                </a:solidFill>
              </a:rPr>
              <a:t>100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D2AB65BA-FD24-42E6-9922-B291246BD56D}"/>
              </a:ext>
            </a:extLst>
          </p:cNvPr>
          <p:cNvSpPr/>
          <p:nvPr/>
        </p:nvSpPr>
        <p:spPr>
          <a:xfrm>
            <a:off x="4289652" y="1485902"/>
            <a:ext cx="454557" cy="45455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1">
            <a:hlinkClick r:id="" action="ppaction://media"/>
            <a:extLst>
              <a:ext uri="{FF2B5EF4-FFF2-40B4-BE49-F238E27FC236}">
                <a16:creationId xmlns:a16="http://schemas.microsoft.com/office/drawing/2014/main" xmlns="" id="{CEEDAA69-5A27-4D6A-AFC1-7C8E6BC608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53797" y="231834"/>
            <a:ext cx="609600" cy="609600"/>
          </a:xfrm>
          <a:prstGeom prst="rect">
            <a:avLst/>
          </a:prstGeom>
        </p:spPr>
      </p:pic>
      <p:pic>
        <p:nvPicPr>
          <p:cNvPr id="18" name="2">
            <a:hlinkClick r:id="" action="ppaction://media"/>
            <a:extLst>
              <a:ext uri="{FF2B5EF4-FFF2-40B4-BE49-F238E27FC236}">
                <a16:creationId xmlns:a16="http://schemas.microsoft.com/office/drawing/2014/main" xmlns="" id="{CF5F1EA0-69FF-4D5E-B773-3BFBDC42041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017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48865" y="2785672"/>
            <a:ext cx="609600" cy="609600"/>
          </a:xfrm>
          <a:prstGeom prst="rect">
            <a:avLst/>
          </a:prstGeom>
        </p:spPr>
      </p:pic>
      <p:pic>
        <p:nvPicPr>
          <p:cNvPr id="28" name="3">
            <a:hlinkClick r:id="" action="ppaction://media"/>
            <a:extLst>
              <a:ext uri="{FF2B5EF4-FFF2-40B4-BE49-F238E27FC236}">
                <a16:creationId xmlns:a16="http://schemas.microsoft.com/office/drawing/2014/main" xmlns="" id="{32D45ABB-78D8-4201-9A24-BDFD0C7F1F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9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1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17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052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 animBg="1"/>
      <p:bldP spid="21" grpId="0" animBg="1"/>
      <p:bldP spid="17" grpId="0" animBg="1"/>
      <p:bldP spid="5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3764</TotalTime>
  <Words>220</Words>
  <Application>Microsoft Office PowerPoint</Application>
  <PresentationFormat>On-screen Show (4:3)</PresentationFormat>
  <Paragraphs>36</Paragraphs>
  <Slides>3</Slides>
  <Notes>3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Emily Rowe</cp:lastModifiedBy>
  <cp:revision>248</cp:revision>
  <dcterms:created xsi:type="dcterms:W3CDTF">2018-09-13T11:08:58Z</dcterms:created>
  <dcterms:modified xsi:type="dcterms:W3CDTF">2020-05-01T17:21:01Z</dcterms:modified>
</cp:coreProperties>
</file>