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9" r:id="rId4"/>
    <p:sldId id="261" r:id="rId5"/>
    <p:sldId id="262" r:id="rId6"/>
  </p:sldIdLst>
  <p:sldSz cx="10693400" cy="7561263"/>
  <p:notesSz cx="6797675" cy="9928225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0">
          <p15:clr>
            <a:srgbClr val="A4A3A4"/>
          </p15:clr>
        </p15:guide>
        <p15:guide id="2" orient="horz" pos="4066">
          <p15:clr>
            <a:srgbClr val="A4A3A4"/>
          </p15:clr>
        </p15:guide>
        <p15:guide id="3" orient="horz" pos="754">
          <p15:clr>
            <a:srgbClr val="A4A3A4"/>
          </p15:clr>
        </p15:guide>
        <p15:guide id="4" orient="horz" pos="1332">
          <p15:clr>
            <a:srgbClr val="A4A3A4"/>
          </p15:clr>
        </p15:guide>
        <p15:guide id="5" orient="horz" pos="1134">
          <p15:clr>
            <a:srgbClr val="A4A3A4"/>
          </p15:clr>
        </p15:guide>
        <p15:guide id="6" orient="horz" pos="4762">
          <p15:clr>
            <a:srgbClr val="A4A3A4"/>
          </p15:clr>
        </p15:guide>
        <p15:guide id="7" orient="horz">
          <p15:clr>
            <a:srgbClr val="A4A3A4"/>
          </p15:clr>
        </p15:guide>
        <p15:guide id="8" pos="3368">
          <p15:clr>
            <a:srgbClr val="A4A3A4"/>
          </p15:clr>
        </p15:guide>
        <p15:guide id="9" pos="450">
          <p15:clr>
            <a:srgbClr val="A4A3A4"/>
          </p15:clr>
        </p15:guide>
        <p15:guide id="10" pos="6331">
          <p15:clr>
            <a:srgbClr val="A4A3A4"/>
          </p15:clr>
        </p15:guide>
        <p15:guide id="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5"/>
    <a:srgbClr val="D9ECF3"/>
    <a:srgbClr val="464646"/>
    <a:srgbClr val="82C0D2"/>
    <a:srgbClr val="D20714"/>
    <a:srgbClr val="B9B7AF"/>
    <a:srgbClr val="343434"/>
    <a:srgbClr val="CF8447"/>
    <a:srgbClr val="4D98AD"/>
    <a:srgbClr val="B5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660"/>
  </p:normalViewPr>
  <p:slideViewPr>
    <p:cSldViewPr snapToGrid="0" snapToObjects="1" showGuides="1">
      <p:cViewPr>
        <p:scale>
          <a:sx n="74" d="100"/>
          <a:sy n="74" d="100"/>
        </p:scale>
        <p:origin x="-750" y="-696"/>
      </p:cViewPr>
      <p:guideLst>
        <p:guide orient="horz" pos="2380"/>
        <p:guide orient="horz" pos="4066"/>
        <p:guide orient="horz" pos="754"/>
        <p:guide orient="horz" pos="1332"/>
        <p:guide orient="horz" pos="1134"/>
        <p:guide orient="horz" pos="4762"/>
        <p:guide orient="horz"/>
        <p:guide pos="3368"/>
        <p:guide pos="450"/>
        <p:guide pos="6331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01D0B-A908-455B-8344-D226EBB70752}" type="datetimeFigureOut">
              <a:rPr lang="en-GB" smtClean="0"/>
              <a:pPr/>
              <a:t>21/02/2018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4C9F6-506E-409D-9DDC-6E0B2577B1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13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ED1A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07314" cy="476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75" y="5607049"/>
            <a:ext cx="9336088" cy="396875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9" name="Picture 5" descr="C:\Users\Kasey.Ly\Desktop\Powerpoint assets\VC_logo_whit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702" y="595376"/>
            <a:ext cx="1748769" cy="6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4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Two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2052439"/>
            <a:ext cx="4500000" cy="2162175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5550463" y="2052439"/>
            <a:ext cx="4500000" cy="2162175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714373" y="4292600"/>
            <a:ext cx="9336089" cy="2162175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4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1956111"/>
            <a:ext cx="9336089" cy="244164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4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14375" y="2307771"/>
            <a:ext cx="2914650" cy="289850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919355" y="2307771"/>
            <a:ext cx="2914650" cy="289850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121299" y="2307771"/>
            <a:ext cx="2914650" cy="289850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714374" y="5262563"/>
            <a:ext cx="2914651" cy="1192212"/>
          </a:xfrm>
        </p:spPr>
        <p:txBody>
          <a:bodyPr>
            <a:noAutofit/>
          </a:bodyPr>
          <a:lstStyle>
            <a:lvl1pPr marL="171450" indent="-171450">
              <a:spcAft>
                <a:spcPts val="1200"/>
              </a:spcAft>
              <a:buSzPct val="80000"/>
              <a:buFontTx/>
              <a:buBlip>
                <a:blip r:embed="rId2"/>
              </a:buBlip>
              <a:tabLst>
                <a:tab pos="177800" algn="l"/>
              </a:tabLst>
              <a:defRPr sz="11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7"/>
          </p:nvPr>
        </p:nvSpPr>
        <p:spPr>
          <a:xfrm>
            <a:off x="3919354" y="5262563"/>
            <a:ext cx="2914651" cy="1192212"/>
          </a:xfrm>
        </p:spPr>
        <p:txBody>
          <a:bodyPr>
            <a:noAutofit/>
          </a:bodyPr>
          <a:lstStyle>
            <a:lvl1pPr marL="171450" indent="-171450">
              <a:spcAft>
                <a:spcPts val="1200"/>
              </a:spcAft>
              <a:buSzPct val="80000"/>
              <a:buFontTx/>
              <a:buBlip>
                <a:blip r:embed="rId2"/>
              </a:buBlip>
              <a:defRPr sz="11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7121299" y="5262563"/>
            <a:ext cx="2914651" cy="1192212"/>
          </a:xfrm>
        </p:spPr>
        <p:txBody>
          <a:bodyPr>
            <a:noAutofit/>
          </a:bodyPr>
          <a:lstStyle>
            <a:lvl1pPr marL="171450" indent="-171450">
              <a:spcAft>
                <a:spcPts val="1200"/>
              </a:spcAft>
              <a:buSzPct val="80000"/>
              <a:buFontTx/>
              <a:buBlip>
                <a:blip r:embed="rId2"/>
              </a:buBlip>
              <a:defRPr sz="11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4183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4374" y="753912"/>
            <a:ext cx="9336089" cy="10013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865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:\Brand and Marketing\Brand Guidelines and Applications\Logos and graphics\Strapline\strapline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40" y="6768449"/>
            <a:ext cx="5288575" cy="48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857054" y="6578656"/>
            <a:ext cx="5043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043056">
              <a:spcAft>
                <a:spcPts val="600"/>
              </a:spcAft>
            </a:pPr>
            <a:r>
              <a:rPr lang="en-GB" sz="1400" b="1" dirty="0" smtClean="0">
                <a:solidFill>
                  <a:srgbClr val="ED1A37"/>
                </a:solidFill>
                <a:latin typeface="Arial" pitchFamily="34" charset="0"/>
                <a:cs typeface="Arial" pitchFamily="34" charset="0"/>
              </a:rPr>
              <a:t>www.virgincare.co.uk</a:t>
            </a:r>
            <a:endParaRPr lang="en-GB" sz="1400" b="1" dirty="0">
              <a:solidFill>
                <a:srgbClr val="ED1A37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rgbClr val="ED1A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Divider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07314" cy="476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4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674" y="137928"/>
            <a:ext cx="2171773" cy="15353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75" y="5607049"/>
            <a:ext cx="9336088" cy="396875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AutoShape 7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5907088" cy="476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>
            <a:off x="0" y="0"/>
            <a:ext cx="6118226" cy="4768850"/>
          </a:xfrm>
          <a:custGeom>
            <a:avLst/>
            <a:gdLst>
              <a:gd name="T0" fmla="*/ 10431 w 15233"/>
              <a:gd name="T1" fmla="*/ 932 h 11874"/>
              <a:gd name="T2" fmla="*/ 12046 w 15233"/>
              <a:gd name="T3" fmla="*/ 0 h 11874"/>
              <a:gd name="T4" fmla="*/ 0 w 15233"/>
              <a:gd name="T5" fmla="*/ 0 h 11874"/>
              <a:gd name="T6" fmla="*/ 0 w 15233"/>
              <a:gd name="T7" fmla="*/ 6955 h 11874"/>
              <a:gd name="T8" fmla="*/ 1412 w 15233"/>
              <a:gd name="T9" fmla="*/ 6140 h 11874"/>
              <a:gd name="T10" fmla="*/ 1751 w 15233"/>
              <a:gd name="T11" fmla="*/ 6399 h 11874"/>
              <a:gd name="T12" fmla="*/ 1751 w 15233"/>
              <a:gd name="T13" fmla="*/ 10348 h 11874"/>
              <a:gd name="T14" fmla="*/ 3276 w 15233"/>
              <a:gd name="T15" fmla="*/ 11874 h 11874"/>
              <a:gd name="T16" fmla="*/ 5786 w 15233"/>
              <a:gd name="T17" fmla="*/ 11874 h 11874"/>
              <a:gd name="T18" fmla="*/ 6799 w 15233"/>
              <a:gd name="T19" fmla="*/ 11534 h 11874"/>
              <a:gd name="T20" fmla="*/ 7324 w 15233"/>
              <a:gd name="T21" fmla="*/ 10348 h 11874"/>
              <a:gd name="T22" fmla="*/ 7324 w 15233"/>
              <a:gd name="T23" fmla="*/ 6308 h 11874"/>
              <a:gd name="T24" fmla="*/ 7697 w 15233"/>
              <a:gd name="T25" fmla="*/ 6160 h 11874"/>
              <a:gd name="T26" fmla="*/ 11131 w 15233"/>
              <a:gd name="T27" fmla="*/ 8143 h 11874"/>
              <a:gd name="T28" fmla="*/ 13215 w 15233"/>
              <a:gd name="T29" fmla="*/ 7584 h 11874"/>
              <a:gd name="T30" fmla="*/ 14470 w 15233"/>
              <a:gd name="T31" fmla="*/ 5411 h 11874"/>
              <a:gd name="T32" fmla="*/ 13912 w 15233"/>
              <a:gd name="T33" fmla="*/ 3327 h 11874"/>
              <a:gd name="T34" fmla="*/ 10478 w 15233"/>
              <a:gd name="T35" fmla="*/ 1345 h 11874"/>
              <a:gd name="T36" fmla="*/ 10431 w 15233"/>
              <a:gd name="T37" fmla="*/ 932 h 11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233" h="11874">
                <a:moveTo>
                  <a:pt x="10431" y="932"/>
                </a:moveTo>
                <a:cubicBezTo>
                  <a:pt x="12046" y="0"/>
                  <a:pt x="12046" y="0"/>
                  <a:pt x="1204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6955"/>
                  <a:pt x="0" y="6955"/>
                  <a:pt x="0" y="6955"/>
                </a:cubicBezTo>
                <a:cubicBezTo>
                  <a:pt x="1412" y="6140"/>
                  <a:pt x="1412" y="6140"/>
                  <a:pt x="1412" y="6140"/>
                </a:cubicBezTo>
                <a:cubicBezTo>
                  <a:pt x="1559" y="6092"/>
                  <a:pt x="1751" y="6175"/>
                  <a:pt x="1751" y="6399"/>
                </a:cubicBezTo>
                <a:cubicBezTo>
                  <a:pt x="1751" y="10348"/>
                  <a:pt x="1751" y="10348"/>
                  <a:pt x="1751" y="10348"/>
                </a:cubicBezTo>
                <a:cubicBezTo>
                  <a:pt x="1751" y="10348"/>
                  <a:pt x="1751" y="11874"/>
                  <a:pt x="3276" y="11874"/>
                </a:cubicBezTo>
                <a:cubicBezTo>
                  <a:pt x="5786" y="11874"/>
                  <a:pt x="5786" y="11874"/>
                  <a:pt x="5786" y="11874"/>
                </a:cubicBezTo>
                <a:cubicBezTo>
                  <a:pt x="6251" y="11874"/>
                  <a:pt x="6574" y="11732"/>
                  <a:pt x="6799" y="11534"/>
                </a:cubicBezTo>
                <a:cubicBezTo>
                  <a:pt x="7086" y="11314"/>
                  <a:pt x="7324" y="10950"/>
                  <a:pt x="7324" y="10348"/>
                </a:cubicBezTo>
                <a:cubicBezTo>
                  <a:pt x="7324" y="6308"/>
                  <a:pt x="7324" y="6308"/>
                  <a:pt x="7324" y="6308"/>
                </a:cubicBezTo>
                <a:cubicBezTo>
                  <a:pt x="7374" y="6133"/>
                  <a:pt x="7569" y="6086"/>
                  <a:pt x="7697" y="6160"/>
                </a:cubicBezTo>
                <a:cubicBezTo>
                  <a:pt x="7846" y="6246"/>
                  <a:pt x="11131" y="8143"/>
                  <a:pt x="11131" y="8143"/>
                </a:cubicBezTo>
                <a:cubicBezTo>
                  <a:pt x="12452" y="8906"/>
                  <a:pt x="13215" y="7584"/>
                  <a:pt x="13215" y="7584"/>
                </a:cubicBezTo>
                <a:cubicBezTo>
                  <a:pt x="14470" y="5411"/>
                  <a:pt x="14470" y="5411"/>
                  <a:pt x="14470" y="5411"/>
                </a:cubicBezTo>
                <a:cubicBezTo>
                  <a:pt x="15233" y="4090"/>
                  <a:pt x="13912" y="3327"/>
                  <a:pt x="13912" y="3327"/>
                </a:cubicBezTo>
                <a:cubicBezTo>
                  <a:pt x="13912" y="3327"/>
                  <a:pt x="10591" y="1410"/>
                  <a:pt x="10478" y="1345"/>
                </a:cubicBezTo>
                <a:cubicBezTo>
                  <a:pt x="10321" y="1255"/>
                  <a:pt x="10304" y="1046"/>
                  <a:pt x="10431" y="932"/>
                </a:cubicBezTo>
                <a:close/>
              </a:path>
            </a:pathLst>
          </a:custGeom>
          <a:solidFill>
            <a:srgbClr val="D9ECF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5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74" y="6003925"/>
            <a:ext cx="9336087" cy="4603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Divider</a:t>
            </a:r>
            <a:endParaRPr lang="en-GB" dirty="0"/>
          </a:p>
        </p:txBody>
      </p:sp>
      <p:sp>
        <p:nvSpPr>
          <p:cNvPr id="4" name="Freeform 9"/>
          <p:cNvSpPr>
            <a:spLocks/>
          </p:cNvSpPr>
          <p:nvPr userDrawn="1"/>
        </p:nvSpPr>
        <p:spPr bwMode="auto">
          <a:xfrm>
            <a:off x="0" y="0"/>
            <a:ext cx="6118226" cy="4768850"/>
          </a:xfrm>
          <a:custGeom>
            <a:avLst/>
            <a:gdLst>
              <a:gd name="T0" fmla="*/ 10431 w 15233"/>
              <a:gd name="T1" fmla="*/ 932 h 11874"/>
              <a:gd name="T2" fmla="*/ 12046 w 15233"/>
              <a:gd name="T3" fmla="*/ 0 h 11874"/>
              <a:gd name="T4" fmla="*/ 0 w 15233"/>
              <a:gd name="T5" fmla="*/ 0 h 11874"/>
              <a:gd name="T6" fmla="*/ 0 w 15233"/>
              <a:gd name="T7" fmla="*/ 6955 h 11874"/>
              <a:gd name="T8" fmla="*/ 1412 w 15233"/>
              <a:gd name="T9" fmla="*/ 6140 h 11874"/>
              <a:gd name="T10" fmla="*/ 1751 w 15233"/>
              <a:gd name="T11" fmla="*/ 6399 h 11874"/>
              <a:gd name="T12" fmla="*/ 1751 w 15233"/>
              <a:gd name="T13" fmla="*/ 10348 h 11874"/>
              <a:gd name="T14" fmla="*/ 3276 w 15233"/>
              <a:gd name="T15" fmla="*/ 11874 h 11874"/>
              <a:gd name="T16" fmla="*/ 5786 w 15233"/>
              <a:gd name="T17" fmla="*/ 11874 h 11874"/>
              <a:gd name="T18" fmla="*/ 6799 w 15233"/>
              <a:gd name="T19" fmla="*/ 11534 h 11874"/>
              <a:gd name="T20" fmla="*/ 7324 w 15233"/>
              <a:gd name="T21" fmla="*/ 10348 h 11874"/>
              <a:gd name="T22" fmla="*/ 7324 w 15233"/>
              <a:gd name="T23" fmla="*/ 6308 h 11874"/>
              <a:gd name="T24" fmla="*/ 7697 w 15233"/>
              <a:gd name="T25" fmla="*/ 6160 h 11874"/>
              <a:gd name="T26" fmla="*/ 11131 w 15233"/>
              <a:gd name="T27" fmla="*/ 8143 h 11874"/>
              <a:gd name="T28" fmla="*/ 13215 w 15233"/>
              <a:gd name="T29" fmla="*/ 7584 h 11874"/>
              <a:gd name="T30" fmla="*/ 14470 w 15233"/>
              <a:gd name="T31" fmla="*/ 5411 h 11874"/>
              <a:gd name="T32" fmla="*/ 13912 w 15233"/>
              <a:gd name="T33" fmla="*/ 3327 h 11874"/>
              <a:gd name="T34" fmla="*/ 10478 w 15233"/>
              <a:gd name="T35" fmla="*/ 1345 h 11874"/>
              <a:gd name="T36" fmla="*/ 10431 w 15233"/>
              <a:gd name="T37" fmla="*/ 932 h 11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233" h="11874">
                <a:moveTo>
                  <a:pt x="10431" y="932"/>
                </a:moveTo>
                <a:cubicBezTo>
                  <a:pt x="12046" y="0"/>
                  <a:pt x="12046" y="0"/>
                  <a:pt x="1204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6955"/>
                  <a:pt x="0" y="6955"/>
                  <a:pt x="0" y="6955"/>
                </a:cubicBezTo>
                <a:cubicBezTo>
                  <a:pt x="1412" y="6140"/>
                  <a:pt x="1412" y="6140"/>
                  <a:pt x="1412" y="6140"/>
                </a:cubicBezTo>
                <a:cubicBezTo>
                  <a:pt x="1559" y="6092"/>
                  <a:pt x="1751" y="6175"/>
                  <a:pt x="1751" y="6399"/>
                </a:cubicBezTo>
                <a:cubicBezTo>
                  <a:pt x="1751" y="10348"/>
                  <a:pt x="1751" y="10348"/>
                  <a:pt x="1751" y="10348"/>
                </a:cubicBezTo>
                <a:cubicBezTo>
                  <a:pt x="1751" y="10348"/>
                  <a:pt x="1751" y="11874"/>
                  <a:pt x="3276" y="11874"/>
                </a:cubicBezTo>
                <a:cubicBezTo>
                  <a:pt x="5786" y="11874"/>
                  <a:pt x="5786" y="11874"/>
                  <a:pt x="5786" y="11874"/>
                </a:cubicBezTo>
                <a:cubicBezTo>
                  <a:pt x="6251" y="11874"/>
                  <a:pt x="6574" y="11732"/>
                  <a:pt x="6799" y="11534"/>
                </a:cubicBezTo>
                <a:cubicBezTo>
                  <a:pt x="7086" y="11314"/>
                  <a:pt x="7324" y="10950"/>
                  <a:pt x="7324" y="10348"/>
                </a:cubicBezTo>
                <a:cubicBezTo>
                  <a:pt x="7324" y="6308"/>
                  <a:pt x="7324" y="6308"/>
                  <a:pt x="7324" y="6308"/>
                </a:cubicBezTo>
                <a:cubicBezTo>
                  <a:pt x="7374" y="6133"/>
                  <a:pt x="7569" y="6086"/>
                  <a:pt x="7697" y="6160"/>
                </a:cubicBezTo>
                <a:cubicBezTo>
                  <a:pt x="7846" y="6246"/>
                  <a:pt x="11131" y="8143"/>
                  <a:pt x="11131" y="8143"/>
                </a:cubicBezTo>
                <a:cubicBezTo>
                  <a:pt x="12452" y="8906"/>
                  <a:pt x="13215" y="7584"/>
                  <a:pt x="13215" y="7584"/>
                </a:cubicBezTo>
                <a:cubicBezTo>
                  <a:pt x="14470" y="5411"/>
                  <a:pt x="14470" y="5411"/>
                  <a:pt x="14470" y="5411"/>
                </a:cubicBezTo>
                <a:cubicBezTo>
                  <a:pt x="15233" y="4090"/>
                  <a:pt x="13912" y="3327"/>
                  <a:pt x="13912" y="3327"/>
                </a:cubicBezTo>
                <a:cubicBezTo>
                  <a:pt x="13912" y="3327"/>
                  <a:pt x="10591" y="1410"/>
                  <a:pt x="10478" y="1345"/>
                </a:cubicBezTo>
                <a:cubicBezTo>
                  <a:pt x="10321" y="1255"/>
                  <a:pt x="10304" y="1046"/>
                  <a:pt x="10431" y="932"/>
                </a:cubicBezTo>
                <a:close/>
              </a:path>
            </a:pathLst>
          </a:custGeom>
          <a:solidFill>
            <a:srgbClr val="D9ECF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8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22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2016436"/>
            <a:ext cx="4500000" cy="4438340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550463" y="2016436"/>
            <a:ext cx="4500000" cy="4438340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68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2016436"/>
            <a:ext cx="4500000" cy="219624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550462" y="2016436"/>
            <a:ext cx="4500000" cy="219624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714373" y="4271997"/>
            <a:ext cx="9336089" cy="219624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42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4" y="2052439"/>
            <a:ext cx="9336089" cy="4402336"/>
          </a:xfrm>
        </p:spPr>
        <p:txBody>
          <a:bodyPr/>
          <a:lstStyle>
            <a:lvl1pPr>
              <a:spcBef>
                <a:spcPts val="600"/>
              </a:spcBef>
              <a:spcAft>
                <a:spcPts val="4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spcAft>
                <a:spcPts val="600"/>
              </a:spcAft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8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Two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2052439"/>
            <a:ext cx="4500000" cy="4402337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5550463" y="2052439"/>
            <a:ext cx="4500000" cy="4402337"/>
          </a:xfrm>
        </p:spPr>
        <p:txBody>
          <a:bodyPr/>
          <a:lstStyle>
            <a:lvl1pPr>
              <a:spcBef>
                <a:spcPts val="400"/>
              </a:spcBef>
              <a:spcAft>
                <a:spcPts val="600"/>
              </a:spcAft>
              <a:defRPr sz="1600" b="1">
                <a:solidFill>
                  <a:srgbClr val="ED1A37"/>
                </a:solidFill>
              </a:defRPr>
            </a:lvl1pPr>
            <a:lvl2pPr marL="179388" indent="-179388">
              <a:defRPr sz="1400"/>
            </a:lvl2pPr>
            <a:lvl3pPr marL="449263" indent="-179388">
              <a:defRPr sz="1400"/>
            </a:lvl3pPr>
            <a:lvl4pPr marL="719138" indent="-179388">
              <a:defRPr sz="1200"/>
            </a:lvl4pPr>
            <a:lvl5pPr marL="989013" indent="-179388"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26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4374" y="753912"/>
            <a:ext cx="9336089" cy="100134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74" y="2016436"/>
            <a:ext cx="9336089" cy="4438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979596"/>
            <a:ext cx="339726" cy="21812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 b="1">
                <a:solidFill>
                  <a:srgbClr val="ED1A3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B0F7010-E999-4FC2-AE85-B5FFBD58F1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73150" y="6979596"/>
            <a:ext cx="2752725" cy="169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rgbClr val="ED1A37"/>
                </a:solidFill>
                <a:latin typeface="Arial" pitchFamily="34" charset="0"/>
                <a:cs typeface="Arial" pitchFamily="34" charset="0"/>
              </a:rPr>
              <a:t>Virgin Care  </a:t>
            </a:r>
            <a:r>
              <a:rPr lang="en-GB" sz="1100" dirty="0" smtClean="0">
                <a:solidFill>
                  <a:srgbClr val="82C0D2"/>
                </a:solidFill>
                <a:latin typeface="Arial" pitchFamily="34" charset="0"/>
                <a:cs typeface="Arial" pitchFamily="34" charset="0"/>
              </a:rPr>
              <a:t>private and confidential</a:t>
            </a:r>
            <a:endParaRPr lang="en-GB" sz="1100" dirty="0">
              <a:solidFill>
                <a:srgbClr val="82C0D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97738" y="6979596"/>
            <a:ext cx="2752725" cy="169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100" dirty="0" smtClean="0">
                <a:solidFill>
                  <a:srgbClr val="82C0D2"/>
                </a:solidFill>
                <a:latin typeface="Arial" pitchFamily="34" charset="0"/>
                <a:cs typeface="Arial" pitchFamily="34" charset="0"/>
              </a:rPr>
              <a:t>www.virgincare.co.uk</a:t>
            </a:r>
            <a:endParaRPr lang="en-GB" sz="1100" dirty="0">
              <a:solidFill>
                <a:srgbClr val="82C0D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1020" y="6836229"/>
            <a:ext cx="9601200" cy="0"/>
          </a:xfrm>
          <a:prstGeom prst="line">
            <a:avLst/>
          </a:prstGeom>
          <a:ln>
            <a:solidFill>
              <a:srgbClr val="808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7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7" r:id="rId3"/>
    <p:sldLayoutId id="2147483668" r:id="rId4"/>
    <p:sldLayoutId id="2147483650" r:id="rId5"/>
    <p:sldLayoutId id="2147483663" r:id="rId6"/>
    <p:sldLayoutId id="2147483666" r:id="rId7"/>
    <p:sldLayoutId id="2147483660" r:id="rId8"/>
    <p:sldLayoutId id="2147483664" r:id="rId9"/>
    <p:sldLayoutId id="2147483670" r:id="rId10"/>
    <p:sldLayoutId id="2147483661" r:id="rId11"/>
    <p:sldLayoutId id="2147483655" r:id="rId12"/>
    <p:sldLayoutId id="2147483669" r:id="rId13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3600" b="1" kern="1200">
          <a:solidFill>
            <a:srgbClr val="ED1A37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spcAft>
          <a:spcPts val="600"/>
        </a:spcAft>
        <a:buFont typeface="Arial" pitchFamily="34" charset="0"/>
        <a:buNone/>
        <a:defRPr sz="24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1pPr>
      <a:lvl2pPr marL="269875" indent="-269875" algn="l" defTabSz="1043056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•"/>
        <a:defRPr sz="24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2pPr>
      <a:lvl3pPr marL="539750" indent="-269875" algn="l" defTabSz="1043056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GE Inspira" panose="020F0603030400020203" pitchFamily="34" charset="0"/>
        <a:buChar char=""/>
        <a:defRPr sz="20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3pPr>
      <a:lvl4pPr marL="809625" indent="-269875" algn="l" defTabSz="1043056" rtl="0" eaLnBrk="1" latinLnBrk="0" hangingPunct="1">
        <a:spcBef>
          <a:spcPts val="0"/>
        </a:spcBef>
        <a:spcAft>
          <a:spcPts val="600"/>
        </a:spcAft>
        <a:buClr>
          <a:schemeClr val="accent3"/>
        </a:buClr>
        <a:buFont typeface="GE Inspira" panose="020F0603030400020203" pitchFamily="34" charset="0"/>
        <a:buChar char=""/>
        <a:defRPr sz="18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4pPr>
      <a:lvl5pPr marL="1079500" indent="-269875" algn="l" defTabSz="1043056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GE Inspira" panose="020F0603030400020203" pitchFamily="34" charset="0"/>
        <a:buChar char=""/>
        <a:defRPr sz="1800" kern="1200">
          <a:solidFill>
            <a:srgbClr val="808285"/>
          </a:solidFill>
          <a:latin typeface="Arial" pitchFamily="34" charset="0"/>
          <a:ea typeface="+mn-ea"/>
          <a:cs typeface="Arial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-103031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33" y="360608"/>
            <a:ext cx="9336089" cy="6755809"/>
          </a:xfrm>
        </p:spPr>
        <p:txBody>
          <a:bodyPr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EXMOUTH</a:t>
            </a:r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School Nurse Team  </a:t>
            </a:r>
            <a:r>
              <a:rPr lang="en-GB" sz="2400" dirty="0" smtClean="0"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latin typeface="Arial Black" panose="020B0A04020102020204" pitchFamily="34" charset="0"/>
              </a:rPr>
            </a:br>
            <a:r>
              <a:rPr lang="en-GB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Sylviane</a:t>
            </a: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Evans   Becky Box  Catherine Browning  Amanda Balaam</a:t>
            </a: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For health advice and referrals please ring</a:t>
            </a:r>
            <a:r>
              <a:rPr lang="en-GB" sz="2400" dirty="0" smtClean="0"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Eastern Public Health Nursing Hub </a:t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Telephone No.0333 234 1903</a:t>
            </a: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There is a School Nurse and Health Visitor on duty Monday – Friday 9am-5pm</a:t>
            </a: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GB" sz="2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email: </a:t>
            </a:r>
            <a:r>
              <a:rPr lang="en-GB" sz="2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VCL.EasternPHNhub@nhs.net</a:t>
            </a:r>
            <a:r>
              <a:rPr lang="en-GB" sz="2400" dirty="0">
                <a:latin typeface="Arial Black" panose="020B0A04020102020204" pitchFamily="34" charset="0"/>
              </a:rPr>
              <a:t/>
            </a:r>
            <a:br>
              <a:rPr lang="en-GB" sz="2400" dirty="0">
                <a:latin typeface="Arial Black" panose="020B0A04020102020204" pitchFamily="34" charset="0"/>
              </a:rPr>
            </a:br>
            <a:r>
              <a:rPr lang="en-GB" sz="2400" dirty="0" smtClean="0">
                <a:latin typeface="Arial Black" panose="020B0A04020102020204" pitchFamily="34" charset="0"/>
              </a:rPr>
              <a:t/>
            </a:r>
            <a:br>
              <a:rPr lang="en-GB" sz="2400" dirty="0" smtClean="0">
                <a:latin typeface="Arial Black" panose="020B0A04020102020204" pitchFamily="34" charset="0"/>
              </a:rPr>
            </a:br>
            <a:r>
              <a:rPr lang="en-GB" sz="8000" dirty="0"/>
              <a:t/>
            </a:r>
            <a:br>
              <a:rPr lang="en-GB" sz="8000" dirty="0"/>
            </a:br>
            <a:r>
              <a:rPr lang="en-GB" sz="1400" dirty="0">
                <a:latin typeface="+mn-lt"/>
              </a:rPr>
              <a:t/>
            </a:r>
            <a:br>
              <a:rPr lang="en-GB" sz="1400" dirty="0">
                <a:latin typeface="+mn-lt"/>
              </a:rPr>
            </a:br>
            <a:r>
              <a:rPr lang="en-GB" sz="8000" dirty="0">
                <a:latin typeface="+mn-lt"/>
              </a:rPr>
              <a:t/>
            </a:r>
            <a:br>
              <a:rPr lang="en-GB" sz="8000" dirty="0">
                <a:latin typeface="+mn-lt"/>
              </a:rPr>
            </a:br>
            <a:r>
              <a:rPr lang="en-GB" sz="8000" dirty="0"/>
              <a:t/>
            </a:r>
            <a:br>
              <a:rPr lang="en-GB" sz="8000" dirty="0"/>
            </a:br>
            <a:endParaRPr lang="en-GB" sz="8000" dirty="0">
              <a:solidFill>
                <a:srgbClr val="82C0D2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580" y="3536659"/>
            <a:ext cx="10693399" cy="46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49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655" y="599176"/>
            <a:ext cx="9336089" cy="528788"/>
          </a:xfrm>
        </p:spPr>
        <p:txBody>
          <a:bodyPr/>
          <a:lstStyle/>
          <a:p>
            <a:pPr algn="ctr"/>
            <a:r>
              <a:rPr lang="en-GB" sz="2400" dirty="0" smtClean="0">
                <a:latin typeface="+mj-lt"/>
              </a:rPr>
              <a:t>Your School Nurse Team is here for you.</a:t>
            </a:r>
            <a:r>
              <a:rPr lang="en-GB" sz="8000" dirty="0">
                <a:latin typeface="+mj-lt"/>
              </a:rPr>
              <a:t/>
            </a:r>
            <a:br>
              <a:rPr lang="en-GB" sz="8000" dirty="0">
                <a:latin typeface="+mj-lt"/>
              </a:rPr>
            </a:br>
            <a:endParaRPr lang="en-GB" sz="8000" dirty="0">
              <a:solidFill>
                <a:srgbClr val="82C0D2"/>
              </a:solidFill>
              <a:latin typeface="+mj-lt"/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7" y="3419060"/>
            <a:ext cx="9740347" cy="425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8650" y="1340421"/>
            <a:ext cx="983932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Does your health, or worries about your health, get in the way of your learning?</a:t>
            </a:r>
          </a:p>
          <a:p>
            <a:pPr lvl="0"/>
            <a:endParaRPr lang="en-GB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Need support managing your health or medicines in school?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FF0000"/>
              </a:solidFill>
            </a:endParaRPr>
          </a:p>
          <a:p>
            <a:endParaRPr lang="en-GB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607092" y="3092554"/>
            <a:ext cx="9520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 smtClean="0">
                <a:solidFill>
                  <a:srgbClr val="FF0000"/>
                </a:solidFill>
              </a:rPr>
              <a:t>YOUR SCHOOL NURSE TEAM CAN HELP!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717800"/>
            <a:ext cx="9336089" cy="660400"/>
          </a:xfrm>
        </p:spPr>
        <p:txBody>
          <a:bodyPr/>
          <a:lstStyle/>
          <a:p>
            <a:r>
              <a:rPr lang="en-GB" sz="1800" b="0" dirty="0"/>
              <a:t> 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 </a:t>
            </a:r>
            <a:br>
              <a:rPr lang="en-GB" sz="1800" dirty="0"/>
            </a:br>
            <a:r>
              <a:rPr lang="en-GB" sz="8000" dirty="0"/>
              <a:t/>
            </a:r>
            <a:br>
              <a:rPr lang="en-GB" sz="8000" dirty="0"/>
            </a:br>
            <a:endParaRPr lang="en-GB" sz="8000" dirty="0">
              <a:solidFill>
                <a:srgbClr val="82C0D2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25957"/>
            <a:ext cx="10604500" cy="402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8513" y="628303"/>
            <a:ext cx="867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+mj-lt"/>
              </a:rPr>
              <a:t>HAVE YOU GOT QUESTIONS OR CONCERNS ABOUT….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" y="1003852"/>
            <a:ext cx="910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 smtClean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Managing your medicines?</a:t>
            </a:r>
            <a:r>
              <a:rPr lang="en-GB" sz="2400" dirty="0">
                <a:solidFill>
                  <a:srgbClr val="FF0000"/>
                </a:solidFill>
              </a:rPr>
              <a:t>	</a:t>
            </a:r>
            <a:r>
              <a:rPr lang="en-GB" sz="2400" dirty="0" smtClean="0">
                <a:solidFill>
                  <a:srgbClr val="FF0000"/>
                </a:solidFill>
              </a:rPr>
              <a:t>Manging a health condition?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Healthy food? 	Exercise?		Your Growth?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Hearing?		Growing up?</a:t>
            </a:r>
            <a:r>
              <a:rPr lang="en-GB" sz="2400" dirty="0">
                <a:solidFill>
                  <a:srgbClr val="FF0000"/>
                </a:solidFill>
              </a:rPr>
              <a:t>	</a:t>
            </a:r>
            <a:r>
              <a:rPr lang="en-GB" sz="2400" dirty="0" smtClean="0">
                <a:solidFill>
                  <a:srgbClr val="FF0000"/>
                </a:solidFill>
              </a:rPr>
              <a:t>	Vaccinations?</a:t>
            </a:r>
          </a:p>
          <a:p>
            <a:pPr marL="1850334" lvl="3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00"/>
                </a:solidFill>
              </a:rPr>
              <a:t>Feelings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  <a:r>
              <a:rPr lang="en-GB" sz="2400" dirty="0" smtClean="0">
                <a:solidFill>
                  <a:srgbClr val="FF0000"/>
                </a:solidFill>
              </a:rPr>
              <a:t> 		Bullying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</a:p>
          <a:p>
            <a:pPr lvl="3"/>
            <a:r>
              <a:rPr lang="en-GB" sz="2400" dirty="0" smtClean="0">
                <a:solidFill>
                  <a:srgbClr val="FF0000"/>
                </a:solidFill>
              </a:rPr>
              <a:t>	</a:t>
            </a:r>
            <a:r>
              <a:rPr lang="en-GB" sz="2400" dirty="0">
                <a:solidFill>
                  <a:srgbClr val="FF0000"/>
                </a:solidFill>
              </a:rPr>
              <a:t>	</a:t>
            </a:r>
            <a:endParaRPr lang="en-GB" sz="1600" dirty="0">
              <a:solidFill>
                <a:srgbClr val="FF000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+mj-lt"/>
              </a:rPr>
              <a:t>You can speak to a School Nurse  	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  <a:latin typeface="+mj-lt"/>
              </a:rPr>
              <a:t>and there’s more…</a:t>
            </a:r>
          </a:p>
          <a:p>
            <a:pPr algn="ctr"/>
            <a:endParaRPr lang="en-GB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693400" cy="795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4" y="437321"/>
            <a:ext cx="9336089" cy="3617841"/>
          </a:xfrm>
        </p:spPr>
        <p:txBody>
          <a:bodyPr/>
          <a:lstStyle/>
          <a:p>
            <a:pPr algn="ctr"/>
            <a:r>
              <a:rPr lang="en-GB" sz="2400" dirty="0" smtClean="0"/>
              <a:t>QUESTIONS OR CONCERNS ABOUT….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0" dirty="0" smtClean="0"/>
              <a:t>Staying safe?</a:t>
            </a:r>
            <a:r>
              <a:rPr lang="en-GB" sz="2400" b="0" dirty="0"/>
              <a:t>	</a:t>
            </a:r>
            <a:r>
              <a:rPr lang="en-GB" sz="2400" b="0" dirty="0" smtClean="0"/>
              <a:t>	Smoking?</a:t>
            </a:r>
            <a:r>
              <a:rPr lang="en-GB" sz="2400" b="0" dirty="0"/>
              <a:t>	</a:t>
            </a:r>
            <a:r>
              <a:rPr lang="en-GB" sz="2400" b="0" dirty="0" smtClean="0"/>
              <a:t>	Alcohol?	Drugs?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0" dirty="0" smtClean="0"/>
              <a:t>Sexual health? 	Relationships?</a:t>
            </a:r>
            <a:br>
              <a:rPr lang="en-GB" sz="2400" b="0" dirty="0" smtClean="0"/>
            </a:br>
            <a:r>
              <a:rPr lang="en-GB" sz="2400" b="0" dirty="0" smtClean="0"/>
              <a:t/>
            </a:r>
            <a:br>
              <a:rPr lang="en-GB" sz="2400" b="0" dirty="0" smtClean="0"/>
            </a:br>
            <a:r>
              <a:rPr lang="en-GB" sz="2400" dirty="0" smtClean="0"/>
              <a:t>You can speak to your School Nurse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Our service is confidential - find out more when you meet us</a:t>
            </a:r>
            <a:r>
              <a:rPr lang="en-GB" sz="2400" b="0" dirty="0" smtClean="0"/>
              <a:t/>
            </a:r>
            <a:br>
              <a:rPr lang="en-GB" sz="2400" b="0" dirty="0" smtClean="0"/>
            </a:br>
            <a:r>
              <a:rPr lang="en-GB" sz="2400" b="0" dirty="0" smtClean="0"/>
              <a:t/>
            </a:r>
            <a:br>
              <a:rPr lang="en-GB" sz="2400" b="0" dirty="0" smtClean="0"/>
            </a:br>
            <a:r>
              <a:rPr lang="en-GB" sz="2400" b="0" dirty="0"/>
              <a:t>	</a:t>
            </a:r>
            <a:r>
              <a:rPr lang="en-GB" sz="2400" b="0" dirty="0" smtClean="0"/>
              <a:t>	and there’s more……</a:t>
            </a:r>
            <a:br>
              <a:rPr lang="en-GB" sz="2400" b="0" dirty="0" smtClean="0"/>
            </a:br>
            <a:r>
              <a:rPr lang="en-GB" sz="2400" b="0" dirty="0"/>
              <a:t/>
            </a:r>
            <a:br>
              <a:rPr lang="en-GB" sz="2400" b="0" dirty="0"/>
            </a:br>
            <a:endParaRPr lang="en-GB" sz="2400" dirty="0">
              <a:solidFill>
                <a:srgbClr val="82C0D2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35" y="4055164"/>
            <a:ext cx="9949069" cy="389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010-E999-4FC2-AE85-B5FFBD58F110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-2" y="0"/>
            <a:ext cx="10693400" cy="8089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4" y="765313"/>
            <a:ext cx="9336089" cy="2567855"/>
          </a:xfrm>
        </p:spPr>
        <p:txBody>
          <a:bodyPr/>
          <a:lstStyle/>
          <a:p>
            <a:pPr algn="ctr"/>
            <a:r>
              <a:rPr lang="en-GB" sz="2400" dirty="0" smtClean="0">
                <a:solidFill>
                  <a:srgbClr val="82C0D2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Moving onto college or work - got any health questions?</a:t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/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>You can speak to your School Nurse</a:t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/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>REMEMBER: see your optician and dentist regularly – it’s </a:t>
            </a:r>
            <a:r>
              <a:rPr lang="en-GB" sz="2400" smtClean="0">
                <a:solidFill>
                  <a:srgbClr val="FF0000"/>
                </a:solidFill>
              </a:rPr>
              <a:t>free until you’re 18!</a:t>
            </a:r>
            <a:endParaRPr lang="en-GB" sz="2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kasey.ly\Desktop\Devon_school_nurse_creativ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333168"/>
            <a:ext cx="10693399" cy="46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4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rgin Care - PowerPoint template">
  <a:themeElements>
    <a:clrScheme name="VC_Colou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1A37"/>
      </a:accent1>
      <a:accent2>
        <a:srgbClr val="82C0D2"/>
      </a:accent2>
      <a:accent3>
        <a:srgbClr val="808285"/>
      </a:accent3>
      <a:accent4>
        <a:srgbClr val="CF8447"/>
      </a:accent4>
      <a:accent5>
        <a:srgbClr val="B9B7AF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808285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Virgin Care - PowerPoint template</Template>
  <TotalTime>218</TotalTime>
  <Words>82</Words>
  <Application>Microsoft Office PowerPoint</Application>
  <PresentationFormat>Custom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Virgin Care - PowerPoint template</vt:lpstr>
      <vt:lpstr>EXMOUTH School Nurse Team   Sylviane Evans   Becky Box  Catherine Browning  Amanda Balaam For health advice and referrals please ring Eastern Public Health Nursing Hub  Telephone No.0333 234 1903 There is a School Nurse and Health Visitor on duty Monday – Friday 9am-5pm email: VCL.EasternPHNhub@nhs.net      </vt:lpstr>
      <vt:lpstr>Your School Nurse Team is here for you. </vt:lpstr>
      <vt:lpstr>     </vt:lpstr>
      <vt:lpstr>QUESTIONS OR CONCERNS ABOUT….  Staying safe?  Smoking?  Alcohol? Drugs? Sexual health?  Relationships?  You can speak to your School Nurse  Our service is confidential - find out more when you meet us    and there’s more……  </vt:lpstr>
      <vt:lpstr> Moving onto college or work - got any health questions?  You can speak to your School Nurse  REMEMBER: see your optician and dentist regularly – it’s free until you’re 18!</vt:lpstr>
    </vt:vector>
  </TitlesOfParts>
  <Company>Virgin Care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Kasey Ly</dc:creator>
  <cp:lastModifiedBy>Box Becky (Integrated Children's Services)</cp:lastModifiedBy>
  <cp:revision>38</cp:revision>
  <cp:lastPrinted>2018-02-01T10:09:54Z</cp:lastPrinted>
  <dcterms:created xsi:type="dcterms:W3CDTF">2015-06-23T14:41:13Z</dcterms:created>
  <dcterms:modified xsi:type="dcterms:W3CDTF">2018-02-21T11:29:44Z</dcterms:modified>
</cp:coreProperties>
</file>